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384" r:id="rId2"/>
    <p:sldId id="386" r:id="rId3"/>
    <p:sldId id="387" r:id="rId4"/>
    <p:sldId id="388" r:id="rId5"/>
    <p:sldId id="389" r:id="rId6"/>
    <p:sldId id="390" r:id="rId7"/>
    <p:sldId id="391" r:id="rId8"/>
    <p:sldId id="392" r:id="rId9"/>
    <p:sldId id="393" r:id="rId10"/>
    <p:sldId id="394" r:id="rId11"/>
    <p:sldId id="395" r:id="rId12"/>
    <p:sldId id="39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2600"/>
    <a:srgbClr val="ED2514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84"/>
    <p:restoredTop sz="50000" autoAdjust="0"/>
  </p:normalViewPr>
  <p:slideViewPr>
    <p:cSldViewPr snapToGrid="0" snapToObjects="1">
      <p:cViewPr>
        <p:scale>
          <a:sx n="99" d="100"/>
          <a:sy n="99" d="100"/>
        </p:scale>
        <p:origin x="1240" y="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3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49F4F-1B05-7C4B-BFDC-141DB7B3F599}" type="datetimeFigureOut">
              <a:rPr lang="en-US" smtClean="0"/>
              <a:t>3/27/21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BA442-506A-A94E-A6B7-452B641D5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61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80A5-36C9-EC47-B829-7095BCE5FCFE}" type="datetimeFigureOut">
              <a:rPr lang="en-US" smtClean="0"/>
              <a:t>3/27/21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97767-B68E-0449-B0CF-A23EFB450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53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80A5-36C9-EC47-B829-7095BCE5FCFE}" type="datetimeFigureOut">
              <a:rPr lang="en-US" smtClean="0"/>
              <a:t>3/27/21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97767-B68E-0449-B0CF-A23EFB450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83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80A5-36C9-EC47-B829-7095BCE5FCFE}" type="datetimeFigureOut">
              <a:rPr lang="en-US" smtClean="0"/>
              <a:t>3/27/21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97767-B68E-0449-B0CF-A23EFB450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93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80A5-36C9-EC47-B829-7095BCE5FCFE}" type="datetimeFigureOut">
              <a:rPr lang="en-US" smtClean="0"/>
              <a:t>3/27/21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97767-B68E-0449-B0CF-A23EFB450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06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80A5-36C9-EC47-B829-7095BCE5FCFE}" type="datetimeFigureOut">
              <a:rPr lang="en-US" smtClean="0"/>
              <a:t>3/27/21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97767-B68E-0449-B0CF-A23EFB450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82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80A5-36C9-EC47-B829-7095BCE5FCFE}" type="datetimeFigureOut">
              <a:rPr lang="en-US" smtClean="0"/>
              <a:t>3/27/21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97767-B68E-0449-B0CF-A23EFB450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8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80A5-36C9-EC47-B829-7095BCE5FCFE}" type="datetimeFigureOut">
              <a:rPr lang="en-US" smtClean="0"/>
              <a:t>3/27/21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97767-B68E-0449-B0CF-A23EFB450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89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80A5-36C9-EC47-B829-7095BCE5FCFE}" type="datetimeFigureOut">
              <a:rPr lang="en-US" smtClean="0"/>
              <a:t>3/27/21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97767-B68E-0449-B0CF-A23EFB450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07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80A5-36C9-EC47-B829-7095BCE5FCFE}" type="datetimeFigureOut">
              <a:rPr lang="en-US" smtClean="0"/>
              <a:t>3/27/21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97767-B68E-0449-B0CF-A23EFB450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6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80A5-36C9-EC47-B829-7095BCE5FCFE}" type="datetimeFigureOut">
              <a:rPr lang="en-US" smtClean="0"/>
              <a:t>3/27/21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97767-B68E-0449-B0CF-A23EFB450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60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80A5-36C9-EC47-B829-7095BCE5FCFE}" type="datetimeFigureOut">
              <a:rPr lang="en-US" smtClean="0"/>
              <a:t>3/27/21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97767-B68E-0449-B0CF-A23EFB450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18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280A5-36C9-EC47-B829-7095BCE5FCFE}" type="datetimeFigureOut">
              <a:rPr lang="en-US" smtClean="0"/>
              <a:t>3/27/21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97767-B68E-0449-B0CF-A23EFB450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67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88;p12"/>
          <p:cNvSpPr txBox="1">
            <a:spLocks/>
          </p:cNvSpPr>
          <p:nvPr/>
        </p:nvSpPr>
        <p:spPr>
          <a:xfrm>
            <a:off x="399436" y="1623436"/>
            <a:ext cx="7850714" cy="1739356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5400" b="1" smtClean="0">
                <a:solidFill>
                  <a:srgbClr val="0070C0"/>
                </a:solidFill>
                <a:latin typeface="Songti SC" charset="-122"/>
                <a:ea typeface="Songti SC" charset="-122"/>
                <a:cs typeface="Songti SC" charset="-122"/>
              </a:rPr>
              <a:t>最优化方法</a:t>
            </a:r>
            <a:endParaRPr lang="zh-CN" altLang="en-US" sz="3200" i="1" dirty="0">
              <a:solidFill>
                <a:srgbClr val="0070C0"/>
              </a:solidFill>
              <a:latin typeface="Songti SC" charset="-122"/>
              <a:ea typeface="Songti SC" charset="-122"/>
              <a:cs typeface="Songti SC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4414" y="5054889"/>
            <a:ext cx="1723549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300"/>
              </a:lnSpc>
            </a:pPr>
            <a:r>
              <a:rPr lang="zh-CN" altLang="en-US" sz="2400" b="1" dirty="0" smtClean="0">
                <a:solidFill>
                  <a:srgbClr val="0070C0"/>
                </a:solidFill>
              </a:rPr>
              <a:t>计算机学院</a:t>
            </a:r>
            <a:endParaRPr lang="en-US" altLang="zh-CN" sz="2400" b="1" dirty="0" smtClean="0">
              <a:solidFill>
                <a:srgbClr val="0070C0"/>
              </a:solidFill>
            </a:endParaRPr>
          </a:p>
          <a:p>
            <a:pPr>
              <a:lnSpc>
                <a:spcPts val="3300"/>
              </a:lnSpc>
            </a:pPr>
            <a:r>
              <a:rPr lang="zh-CN" altLang="en-US" sz="2400" b="1" dirty="0" smtClean="0">
                <a:solidFill>
                  <a:srgbClr val="0070C0"/>
                </a:solidFill>
              </a:rPr>
              <a:t>余</a:t>
            </a:r>
            <a:r>
              <a:rPr lang="zh-CN" altLang="en-US" sz="2400" b="1" dirty="0">
                <a:solidFill>
                  <a:srgbClr val="0070C0"/>
                </a:solidFill>
              </a:rPr>
              <a:t>皓然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pPr>
              <a:lnSpc>
                <a:spcPts val="3300"/>
              </a:lnSpc>
            </a:pPr>
            <a:r>
              <a:rPr lang="en-US" sz="2400" b="1" dirty="0" smtClean="0">
                <a:solidFill>
                  <a:srgbClr val="0070C0"/>
                </a:solidFill>
              </a:rPr>
              <a:t>202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1</a:t>
            </a:r>
            <a:r>
              <a:rPr lang="en-US" sz="2400" b="1" dirty="0" smtClean="0">
                <a:solidFill>
                  <a:srgbClr val="0070C0"/>
                </a:solidFill>
              </a:rPr>
              <a:t>/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4</a:t>
            </a:r>
            <a:r>
              <a:rPr lang="en-US" sz="2400" b="1" dirty="0" smtClean="0">
                <a:solidFill>
                  <a:srgbClr val="0070C0"/>
                </a:solidFill>
              </a:rPr>
              <a:t>/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1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 flipH="1">
            <a:off x="0" y="3296268"/>
            <a:ext cx="9144000" cy="124962"/>
            <a:chOff x="0" y="4696443"/>
            <a:chExt cx="9144000" cy="124962"/>
          </a:xfrm>
        </p:grpSpPr>
        <p:sp>
          <p:nvSpPr>
            <p:cNvPr id="8" name="Rectangle 7"/>
            <p:cNvSpPr/>
            <p:nvPr/>
          </p:nvSpPr>
          <p:spPr>
            <a:xfrm>
              <a:off x="0" y="4696933"/>
              <a:ext cx="988828" cy="124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80003" y="4696443"/>
              <a:ext cx="6386400" cy="1244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6300" y="4696443"/>
              <a:ext cx="988828" cy="124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345128" y="4696443"/>
              <a:ext cx="798872" cy="12447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645" y="591045"/>
            <a:ext cx="4391896" cy="50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3420740"/>
            <a:ext cx="1787700" cy="694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rgbClr val="0070C0"/>
                </a:solidFill>
              </a:rPr>
              <a:t>大作业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42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0" y="6733038"/>
            <a:ext cx="9144000" cy="124962"/>
            <a:chOff x="0" y="4696443"/>
            <a:chExt cx="9144000" cy="124962"/>
          </a:xfrm>
        </p:grpSpPr>
        <p:sp>
          <p:nvSpPr>
            <p:cNvPr id="26" name="Rectangle 25"/>
            <p:cNvSpPr/>
            <p:nvPr/>
          </p:nvSpPr>
          <p:spPr>
            <a:xfrm>
              <a:off x="0" y="4696933"/>
              <a:ext cx="988828" cy="124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80003" y="4696443"/>
              <a:ext cx="6386400" cy="1244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356300" y="4696443"/>
              <a:ext cx="988828" cy="124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345128" y="4696443"/>
              <a:ext cx="798872" cy="12447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34" name="矩形 22"/>
          <p:cNvSpPr/>
          <p:nvPr/>
        </p:nvSpPr>
        <p:spPr>
          <a:xfrm rot="5400000" flipH="1">
            <a:off x="1644559" y="288744"/>
            <a:ext cx="36000" cy="194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5" name="Google Shape;111;p15"/>
          <p:cNvSpPr txBox="1">
            <a:spLocks/>
          </p:cNvSpPr>
          <p:nvPr/>
        </p:nvSpPr>
        <p:spPr>
          <a:xfrm>
            <a:off x="317284" y="252790"/>
            <a:ext cx="4435019" cy="922612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CN" altLang="en-US" sz="3200" b="1" dirty="0" smtClean="0">
                <a:solidFill>
                  <a:srgbClr val="0070C0"/>
                </a:solidFill>
              </a:rPr>
              <a:t>评分</a:t>
            </a:r>
            <a:r>
              <a:rPr lang="zh-CN" altLang="en-US" sz="3200" b="1" smtClean="0">
                <a:solidFill>
                  <a:srgbClr val="0070C0"/>
                </a:solidFill>
              </a:rPr>
              <a:t>标准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—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代码（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20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分）</a:t>
            </a:r>
            <a:endParaRPr lang="en" sz="3200" b="1" dirty="0">
              <a:solidFill>
                <a:srgbClr val="0070C0"/>
              </a:solidFill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xmlns="" id="{067A6002-79D6-B04E-832B-056E85B57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1800" b="1" dirty="0">
                <a:solidFill>
                  <a:srgbClr val="0070C0"/>
                </a:solidFill>
              </a:rPr>
              <a:t>注释率</a:t>
            </a:r>
            <a:r>
              <a:rPr lang="en-US" altLang="zh-CN" sz="1800" b="1" dirty="0">
                <a:solidFill>
                  <a:srgbClr val="0070C0"/>
                </a:solidFill>
              </a:rPr>
              <a:t>-10</a:t>
            </a:r>
            <a:r>
              <a:rPr lang="zh-CN" altLang="en-US" sz="1800" b="1" dirty="0">
                <a:solidFill>
                  <a:srgbClr val="0070C0"/>
                </a:solidFill>
              </a:rPr>
              <a:t>分</a:t>
            </a:r>
            <a:endParaRPr lang="en-US" altLang="zh-CN" sz="1800" b="1" dirty="0">
              <a:solidFill>
                <a:srgbClr val="0070C0"/>
              </a:solidFill>
            </a:endParaRPr>
          </a:p>
          <a:p>
            <a:pPr lvl="1"/>
            <a:r>
              <a:rPr lang="zh-CN" altLang="en-US" sz="1800" b="1" dirty="0">
                <a:solidFill>
                  <a:srgbClr val="0070C0"/>
                </a:solidFill>
              </a:rPr>
              <a:t>注释在一定程度可以帮助理解代码，提升可维护性</a:t>
            </a:r>
            <a:r>
              <a:rPr lang="zh-CN" altLang="en-US" sz="1800" b="1" dirty="0" smtClean="0">
                <a:solidFill>
                  <a:srgbClr val="0070C0"/>
                </a:solidFill>
              </a:rPr>
              <a:t>。</a:t>
            </a:r>
            <a:endParaRPr lang="en-US" altLang="zh-CN" sz="1800" b="1" dirty="0" smtClean="0">
              <a:solidFill>
                <a:srgbClr val="0070C0"/>
              </a:solidFill>
            </a:endParaRPr>
          </a:p>
          <a:p>
            <a:pPr lvl="1"/>
            <a:r>
              <a:rPr lang="zh-CN" altLang="en-US" sz="1800" b="1" dirty="0" smtClean="0">
                <a:solidFill>
                  <a:srgbClr val="FF0000"/>
                </a:solidFill>
              </a:rPr>
              <a:t>但</a:t>
            </a:r>
            <a:r>
              <a:rPr lang="zh-CN" altLang="en-US" sz="1800" b="1" dirty="0">
                <a:solidFill>
                  <a:srgbClr val="FF0000"/>
                </a:solidFill>
              </a:rPr>
              <a:t>需要注意不要加可有可无的注释。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lvl="1"/>
            <a:r>
              <a:rPr lang="en-US" altLang="zh-CN" sz="1800" b="1" dirty="0">
                <a:solidFill>
                  <a:srgbClr val="0070C0"/>
                </a:solidFill>
              </a:rPr>
              <a:t>15%-25%</a:t>
            </a:r>
            <a:r>
              <a:rPr lang="zh-CN" altLang="en-US" sz="1800" b="1" dirty="0">
                <a:solidFill>
                  <a:srgbClr val="0070C0"/>
                </a:solidFill>
              </a:rPr>
              <a:t>，</a:t>
            </a:r>
            <a:r>
              <a:rPr lang="en-US" altLang="zh-CN" sz="1800" b="1" dirty="0">
                <a:solidFill>
                  <a:srgbClr val="0070C0"/>
                </a:solidFill>
              </a:rPr>
              <a:t>10</a:t>
            </a:r>
            <a:r>
              <a:rPr lang="zh-CN" altLang="en-US" sz="1800" b="1" dirty="0">
                <a:solidFill>
                  <a:srgbClr val="0070C0"/>
                </a:solidFill>
              </a:rPr>
              <a:t>分</a:t>
            </a:r>
            <a:endParaRPr lang="en-US" altLang="zh-CN" sz="1800" b="1" dirty="0">
              <a:solidFill>
                <a:srgbClr val="0070C0"/>
              </a:solidFill>
            </a:endParaRPr>
          </a:p>
          <a:p>
            <a:pPr lvl="1"/>
            <a:r>
              <a:rPr lang="en-US" altLang="zh-CN" sz="1800" b="1" dirty="0">
                <a:solidFill>
                  <a:srgbClr val="0070C0"/>
                </a:solidFill>
              </a:rPr>
              <a:t>26%-40%</a:t>
            </a:r>
            <a:r>
              <a:rPr lang="zh-CN" altLang="en-US" sz="1800" b="1" dirty="0">
                <a:solidFill>
                  <a:srgbClr val="0070C0"/>
                </a:solidFill>
              </a:rPr>
              <a:t>，</a:t>
            </a:r>
            <a:r>
              <a:rPr lang="en-US" altLang="zh-CN" sz="1800" b="1" dirty="0">
                <a:solidFill>
                  <a:srgbClr val="0070C0"/>
                </a:solidFill>
              </a:rPr>
              <a:t>8</a:t>
            </a:r>
            <a:r>
              <a:rPr lang="zh-CN" altLang="en-US" sz="1800" b="1" dirty="0">
                <a:solidFill>
                  <a:srgbClr val="0070C0"/>
                </a:solidFill>
              </a:rPr>
              <a:t>分</a:t>
            </a:r>
            <a:endParaRPr lang="en-US" altLang="zh-CN" sz="1800" b="1" dirty="0">
              <a:solidFill>
                <a:srgbClr val="0070C0"/>
              </a:solidFill>
            </a:endParaRPr>
          </a:p>
          <a:p>
            <a:pPr lvl="1"/>
            <a:r>
              <a:rPr lang="en-US" altLang="zh-CN" sz="1800" b="1" dirty="0">
                <a:solidFill>
                  <a:srgbClr val="0070C0"/>
                </a:solidFill>
              </a:rPr>
              <a:t>41%-50%</a:t>
            </a:r>
            <a:r>
              <a:rPr lang="zh-CN" altLang="en-US" sz="1800" b="1" dirty="0">
                <a:solidFill>
                  <a:srgbClr val="0070C0"/>
                </a:solidFill>
              </a:rPr>
              <a:t>，</a:t>
            </a:r>
            <a:r>
              <a:rPr lang="en-US" altLang="zh-CN" sz="1800" b="1" dirty="0">
                <a:solidFill>
                  <a:srgbClr val="0070C0"/>
                </a:solidFill>
              </a:rPr>
              <a:t>6</a:t>
            </a:r>
            <a:r>
              <a:rPr lang="zh-CN" altLang="en-US" sz="1800" b="1" dirty="0">
                <a:solidFill>
                  <a:srgbClr val="0070C0"/>
                </a:solidFill>
              </a:rPr>
              <a:t>分</a:t>
            </a:r>
            <a:endParaRPr lang="en-US" altLang="zh-CN" sz="1800" b="1" dirty="0">
              <a:solidFill>
                <a:srgbClr val="0070C0"/>
              </a:solidFill>
            </a:endParaRPr>
          </a:p>
          <a:p>
            <a:pPr lvl="1"/>
            <a:r>
              <a:rPr lang="en-US" altLang="zh-CN" sz="1800" b="1" dirty="0">
                <a:solidFill>
                  <a:srgbClr val="0070C0"/>
                </a:solidFill>
              </a:rPr>
              <a:t>&gt;51%</a:t>
            </a:r>
            <a:r>
              <a:rPr lang="zh-CN" altLang="en-US" sz="1800" b="1" dirty="0">
                <a:solidFill>
                  <a:srgbClr val="0070C0"/>
                </a:solidFill>
              </a:rPr>
              <a:t>，</a:t>
            </a:r>
            <a:r>
              <a:rPr lang="en-US" altLang="zh-CN" sz="1800" b="1" dirty="0">
                <a:solidFill>
                  <a:srgbClr val="0070C0"/>
                </a:solidFill>
              </a:rPr>
              <a:t>4</a:t>
            </a:r>
            <a:r>
              <a:rPr lang="zh-CN" altLang="en-US" sz="1800" b="1" dirty="0">
                <a:solidFill>
                  <a:srgbClr val="0070C0"/>
                </a:solidFill>
              </a:rPr>
              <a:t>分</a:t>
            </a:r>
            <a:endParaRPr lang="en-US" altLang="zh-CN" sz="1800" b="1" dirty="0">
              <a:solidFill>
                <a:srgbClr val="0070C0"/>
              </a:solidFill>
            </a:endParaRPr>
          </a:p>
          <a:p>
            <a:pPr lvl="1"/>
            <a:r>
              <a:rPr lang="en-US" altLang="zh-CN" sz="1800" b="1" dirty="0">
                <a:solidFill>
                  <a:srgbClr val="0070C0"/>
                </a:solidFill>
              </a:rPr>
              <a:t>&lt;14%</a:t>
            </a:r>
            <a:r>
              <a:rPr lang="zh-CN" altLang="en-US" sz="1800" b="1" dirty="0">
                <a:solidFill>
                  <a:srgbClr val="0070C0"/>
                </a:solidFill>
              </a:rPr>
              <a:t>，</a:t>
            </a:r>
            <a:r>
              <a:rPr lang="en-US" altLang="zh-CN" sz="1800" b="1" dirty="0">
                <a:solidFill>
                  <a:srgbClr val="0070C0"/>
                </a:solidFill>
              </a:rPr>
              <a:t>2</a:t>
            </a:r>
            <a:r>
              <a:rPr lang="zh-CN" altLang="en-US" sz="1800" b="1" dirty="0">
                <a:solidFill>
                  <a:srgbClr val="0070C0"/>
                </a:solidFill>
              </a:rPr>
              <a:t>分</a:t>
            </a:r>
            <a:endParaRPr lang="en-US" altLang="zh-CN" sz="1800" b="1" dirty="0">
              <a:solidFill>
                <a:srgbClr val="0070C0"/>
              </a:solidFill>
            </a:endParaRPr>
          </a:p>
          <a:p>
            <a:endParaRPr kumimoji="1" lang="zh-CN" altLang="en-US" sz="18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77295" y="3387144"/>
            <a:ext cx="20518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注意不是越多越好</a:t>
            </a:r>
            <a:endParaRPr lang="en-US" sz="2000" b="1" dirty="0" smtClean="0">
              <a:solidFill>
                <a:srgbClr val="FF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2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0" y="6733038"/>
            <a:ext cx="9144000" cy="124962"/>
            <a:chOff x="0" y="4696443"/>
            <a:chExt cx="9144000" cy="124962"/>
          </a:xfrm>
        </p:grpSpPr>
        <p:sp>
          <p:nvSpPr>
            <p:cNvPr id="26" name="Rectangle 25"/>
            <p:cNvSpPr/>
            <p:nvPr/>
          </p:nvSpPr>
          <p:spPr>
            <a:xfrm>
              <a:off x="0" y="4696933"/>
              <a:ext cx="988828" cy="124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80003" y="4696443"/>
              <a:ext cx="6386400" cy="1244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356300" y="4696443"/>
              <a:ext cx="988828" cy="124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345128" y="4696443"/>
              <a:ext cx="798872" cy="12447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34" name="矩形 22"/>
          <p:cNvSpPr/>
          <p:nvPr/>
        </p:nvSpPr>
        <p:spPr>
          <a:xfrm rot="5400000" flipH="1">
            <a:off x="1644559" y="288744"/>
            <a:ext cx="36000" cy="194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5" name="Google Shape;111;p15"/>
          <p:cNvSpPr txBox="1">
            <a:spLocks/>
          </p:cNvSpPr>
          <p:nvPr/>
        </p:nvSpPr>
        <p:spPr>
          <a:xfrm>
            <a:off x="317284" y="252790"/>
            <a:ext cx="4435019" cy="922612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CN" altLang="en-US" sz="3200" b="1" dirty="0" smtClean="0">
                <a:solidFill>
                  <a:srgbClr val="0070C0"/>
                </a:solidFill>
              </a:rPr>
              <a:t>评分标准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—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报告（</a:t>
            </a:r>
            <a:r>
              <a:rPr lang="en-US" altLang="zh-CN" sz="3200" b="1" dirty="0">
                <a:solidFill>
                  <a:srgbClr val="0070C0"/>
                </a:solidFill>
              </a:rPr>
              <a:t>5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0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分）</a:t>
            </a:r>
            <a:endParaRPr lang="en" sz="3200" b="1" dirty="0">
              <a:solidFill>
                <a:srgbClr val="0070C0"/>
              </a:solidFill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xmlns="" id="{02B9C5C1-8092-894C-B383-A5B16F604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CN" altLang="en-US" sz="1800" b="1" dirty="0" smtClean="0">
                <a:solidFill>
                  <a:srgbClr val="0070C0"/>
                </a:solidFill>
              </a:rPr>
              <a:t>摘要</a:t>
            </a:r>
            <a:r>
              <a:rPr kumimoji="1" lang="zh-CN" altLang="en-US" sz="1800" b="1" dirty="0">
                <a:solidFill>
                  <a:srgbClr val="0070C0"/>
                </a:solidFill>
              </a:rPr>
              <a:t> </a:t>
            </a:r>
            <a:r>
              <a:rPr kumimoji="1" lang="en-US" altLang="zh-CN" sz="1800" b="1" dirty="0" smtClean="0">
                <a:solidFill>
                  <a:srgbClr val="0070C0"/>
                </a:solidFill>
              </a:rPr>
              <a:t>5</a:t>
            </a:r>
            <a:r>
              <a:rPr kumimoji="1" lang="zh-CN" altLang="en-US" sz="1800" b="1" dirty="0">
                <a:solidFill>
                  <a:srgbClr val="0070C0"/>
                </a:solidFill>
              </a:rPr>
              <a:t>分</a:t>
            </a:r>
            <a:endParaRPr kumimoji="1" lang="en-US" altLang="zh-CN" sz="1800" b="1" dirty="0">
              <a:solidFill>
                <a:srgbClr val="0070C0"/>
              </a:solidFill>
            </a:endParaRPr>
          </a:p>
          <a:p>
            <a:r>
              <a:rPr kumimoji="1" lang="zh-CN" altLang="en-US" sz="1800" b="1" dirty="0" smtClean="0">
                <a:solidFill>
                  <a:srgbClr val="0070C0"/>
                </a:solidFill>
              </a:rPr>
              <a:t>引言</a:t>
            </a:r>
            <a:r>
              <a:rPr kumimoji="1" lang="zh-CN" altLang="en-US" sz="1800" b="1" dirty="0">
                <a:solidFill>
                  <a:srgbClr val="0070C0"/>
                </a:solidFill>
              </a:rPr>
              <a:t> </a:t>
            </a:r>
            <a:r>
              <a:rPr kumimoji="1" lang="en-US" altLang="zh-CN" sz="1800" b="1" dirty="0" smtClean="0">
                <a:solidFill>
                  <a:srgbClr val="0070C0"/>
                </a:solidFill>
              </a:rPr>
              <a:t>5</a:t>
            </a:r>
            <a:r>
              <a:rPr kumimoji="1" lang="zh-CN" altLang="en-US" sz="1800" b="1" dirty="0">
                <a:solidFill>
                  <a:srgbClr val="0070C0"/>
                </a:solidFill>
              </a:rPr>
              <a:t>分</a:t>
            </a:r>
            <a:endParaRPr kumimoji="1" lang="en-US" altLang="zh-CN" sz="1800" b="1" dirty="0">
              <a:solidFill>
                <a:srgbClr val="0070C0"/>
              </a:solidFill>
            </a:endParaRPr>
          </a:p>
          <a:p>
            <a:r>
              <a:rPr kumimoji="1" lang="zh-CN" altLang="en-US" sz="1800" b="1" dirty="0">
                <a:solidFill>
                  <a:srgbClr val="0070C0"/>
                </a:solidFill>
              </a:rPr>
              <a:t>算法</a:t>
            </a:r>
            <a:r>
              <a:rPr kumimoji="1" lang="zh-CN" altLang="en-US" sz="1800" b="1" dirty="0" smtClean="0">
                <a:solidFill>
                  <a:srgbClr val="0070C0"/>
                </a:solidFill>
              </a:rPr>
              <a:t>设计</a:t>
            </a:r>
            <a:r>
              <a:rPr kumimoji="1" lang="zh-CN" altLang="en-US" sz="1800" b="1" dirty="0">
                <a:solidFill>
                  <a:srgbClr val="0070C0"/>
                </a:solidFill>
              </a:rPr>
              <a:t> </a:t>
            </a:r>
            <a:r>
              <a:rPr kumimoji="1" lang="en-US" altLang="zh-CN" sz="1800" b="1" dirty="0" smtClean="0">
                <a:solidFill>
                  <a:srgbClr val="0070C0"/>
                </a:solidFill>
              </a:rPr>
              <a:t>10</a:t>
            </a:r>
            <a:r>
              <a:rPr kumimoji="1" lang="zh-CN" altLang="en-US" sz="1800" b="1" dirty="0">
                <a:solidFill>
                  <a:srgbClr val="0070C0"/>
                </a:solidFill>
              </a:rPr>
              <a:t>分</a:t>
            </a:r>
            <a:endParaRPr kumimoji="1" lang="en-US" altLang="zh-CN" sz="1800" b="1" dirty="0">
              <a:solidFill>
                <a:srgbClr val="0070C0"/>
              </a:solidFill>
            </a:endParaRPr>
          </a:p>
          <a:p>
            <a:r>
              <a:rPr kumimoji="1" lang="zh-CN" altLang="en-US" sz="1800" b="1" dirty="0">
                <a:solidFill>
                  <a:srgbClr val="0070C0"/>
                </a:solidFill>
              </a:rPr>
              <a:t>实验</a:t>
            </a:r>
            <a:endParaRPr kumimoji="1" lang="en-US" altLang="zh-CN" sz="1800" b="1" dirty="0">
              <a:solidFill>
                <a:srgbClr val="0070C0"/>
              </a:solidFill>
            </a:endParaRPr>
          </a:p>
          <a:p>
            <a:pPr lvl="1"/>
            <a:r>
              <a:rPr kumimoji="1" lang="zh-CN" altLang="en-US" sz="1800" b="1" dirty="0">
                <a:solidFill>
                  <a:srgbClr val="0070C0"/>
                </a:solidFill>
              </a:rPr>
              <a:t>实验</a:t>
            </a:r>
            <a:r>
              <a:rPr kumimoji="1" lang="zh-CN" altLang="en-US" sz="1800" b="1" dirty="0" smtClean="0">
                <a:solidFill>
                  <a:srgbClr val="0070C0"/>
                </a:solidFill>
              </a:rPr>
              <a:t>设置</a:t>
            </a:r>
            <a:r>
              <a:rPr kumimoji="1" lang="zh-CN" altLang="en-US" sz="1800" b="1" dirty="0">
                <a:solidFill>
                  <a:srgbClr val="0070C0"/>
                </a:solidFill>
              </a:rPr>
              <a:t> </a:t>
            </a:r>
            <a:r>
              <a:rPr kumimoji="1" lang="en-US" altLang="zh-CN" sz="1800" b="1" dirty="0" smtClean="0">
                <a:solidFill>
                  <a:srgbClr val="0070C0"/>
                </a:solidFill>
              </a:rPr>
              <a:t>5</a:t>
            </a:r>
            <a:r>
              <a:rPr kumimoji="1" lang="zh-CN" altLang="en-US" sz="1800" b="1" dirty="0">
                <a:solidFill>
                  <a:srgbClr val="0070C0"/>
                </a:solidFill>
              </a:rPr>
              <a:t>分</a:t>
            </a:r>
            <a:endParaRPr kumimoji="1" lang="en-US" altLang="zh-CN" sz="1800" b="1" dirty="0">
              <a:solidFill>
                <a:srgbClr val="0070C0"/>
              </a:solidFill>
            </a:endParaRPr>
          </a:p>
          <a:p>
            <a:pPr lvl="1"/>
            <a:r>
              <a:rPr kumimoji="1" lang="zh-CN" altLang="en-US" sz="1800" b="1" dirty="0">
                <a:solidFill>
                  <a:srgbClr val="0070C0"/>
                </a:solidFill>
              </a:rPr>
              <a:t>实验</a:t>
            </a:r>
            <a:r>
              <a:rPr kumimoji="1" lang="zh-CN" altLang="en-US" sz="1800" b="1" dirty="0" smtClean="0">
                <a:solidFill>
                  <a:srgbClr val="0070C0"/>
                </a:solidFill>
              </a:rPr>
              <a:t>结果</a:t>
            </a:r>
            <a:r>
              <a:rPr kumimoji="1" lang="zh-CN" altLang="en-US" sz="1800" b="1" dirty="0">
                <a:solidFill>
                  <a:srgbClr val="0070C0"/>
                </a:solidFill>
              </a:rPr>
              <a:t> </a:t>
            </a:r>
            <a:r>
              <a:rPr kumimoji="1" lang="en-US" altLang="zh-CN" sz="1800" b="1" dirty="0" smtClean="0">
                <a:solidFill>
                  <a:srgbClr val="0070C0"/>
                </a:solidFill>
              </a:rPr>
              <a:t>15</a:t>
            </a:r>
            <a:r>
              <a:rPr kumimoji="1" lang="zh-CN" altLang="en-US" sz="1800" b="1" dirty="0" smtClean="0">
                <a:solidFill>
                  <a:srgbClr val="0070C0"/>
                </a:solidFill>
              </a:rPr>
              <a:t>分</a:t>
            </a:r>
            <a:endParaRPr kumimoji="1" lang="en-US" altLang="zh-CN" sz="1800" b="1" dirty="0">
              <a:solidFill>
                <a:srgbClr val="0070C0"/>
              </a:solidFill>
            </a:endParaRPr>
          </a:p>
          <a:p>
            <a:r>
              <a:rPr kumimoji="1" lang="zh-CN" altLang="en-US" sz="1800" b="1" dirty="0" smtClean="0">
                <a:solidFill>
                  <a:srgbClr val="0070C0"/>
                </a:solidFill>
              </a:rPr>
              <a:t>总结</a:t>
            </a:r>
            <a:r>
              <a:rPr kumimoji="1" lang="zh-CN" altLang="en-US" sz="1800" b="1" dirty="0">
                <a:solidFill>
                  <a:srgbClr val="0070C0"/>
                </a:solidFill>
              </a:rPr>
              <a:t> </a:t>
            </a:r>
            <a:r>
              <a:rPr kumimoji="1" lang="en-US" altLang="zh-CN" sz="1800" b="1" dirty="0" smtClean="0">
                <a:solidFill>
                  <a:srgbClr val="0070C0"/>
                </a:solidFill>
              </a:rPr>
              <a:t>5</a:t>
            </a:r>
            <a:r>
              <a:rPr kumimoji="1" lang="zh-CN" altLang="en-US" sz="1800" b="1" dirty="0">
                <a:solidFill>
                  <a:srgbClr val="0070C0"/>
                </a:solidFill>
              </a:rPr>
              <a:t>分</a:t>
            </a:r>
            <a:endParaRPr kumimoji="1" lang="en-US" altLang="zh-CN" sz="1800" b="1" dirty="0">
              <a:solidFill>
                <a:srgbClr val="0070C0"/>
              </a:solidFill>
            </a:endParaRPr>
          </a:p>
          <a:p>
            <a:r>
              <a:rPr kumimoji="1" lang="zh-CN" altLang="en-US" sz="1800" b="1" dirty="0">
                <a:solidFill>
                  <a:srgbClr val="0070C0"/>
                </a:solidFill>
              </a:rPr>
              <a:t>参考</a:t>
            </a:r>
            <a:r>
              <a:rPr kumimoji="1" lang="zh-CN" altLang="en-US" sz="1800" b="1" dirty="0" smtClean="0">
                <a:solidFill>
                  <a:srgbClr val="0070C0"/>
                </a:solidFill>
              </a:rPr>
              <a:t>文献</a:t>
            </a:r>
            <a:r>
              <a:rPr kumimoji="1" lang="zh-CN" altLang="en-US" sz="1800" b="1" dirty="0">
                <a:solidFill>
                  <a:srgbClr val="0070C0"/>
                </a:solidFill>
              </a:rPr>
              <a:t> </a:t>
            </a:r>
            <a:r>
              <a:rPr kumimoji="1" lang="en-US" altLang="zh-CN" sz="1800" b="1" dirty="0" smtClean="0">
                <a:solidFill>
                  <a:srgbClr val="0070C0"/>
                </a:solidFill>
              </a:rPr>
              <a:t>5</a:t>
            </a:r>
            <a:r>
              <a:rPr kumimoji="1" lang="zh-CN" altLang="en-US" sz="1800" b="1" dirty="0" smtClean="0">
                <a:solidFill>
                  <a:srgbClr val="0070C0"/>
                </a:solidFill>
              </a:rPr>
              <a:t>分</a:t>
            </a:r>
            <a:endParaRPr kumimoji="1" lang="zh-CN" altLang="en-US" sz="1800" b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31195" y="2350235"/>
            <a:ext cx="4360168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具体见报告模版</a:t>
            </a:r>
            <a:r>
              <a:rPr lang="en-US" altLang="zh-CN" sz="2000" b="1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word</a:t>
            </a:r>
            <a:r>
              <a:rPr lang="zh-CN" altLang="en-US" sz="2000" b="1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说明</a:t>
            </a:r>
            <a:endParaRPr lang="en-US" altLang="zh-CN" sz="2000" b="1" dirty="0" smtClean="0">
              <a:solidFill>
                <a:srgbClr val="FF0000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endParaRPr lang="en-US" altLang="zh-CN" sz="2000" b="1" dirty="0">
              <a:solidFill>
                <a:srgbClr val="FF0000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按要求写完整即可，不用刻意写长写多</a:t>
            </a:r>
            <a:endParaRPr lang="en-US" altLang="zh-CN" sz="2000" b="1" dirty="0" smtClean="0">
              <a:solidFill>
                <a:srgbClr val="FF0000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endParaRPr lang="en-US" sz="2000" b="1" dirty="0">
              <a:solidFill>
                <a:srgbClr val="FF0000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【</a:t>
            </a:r>
            <a:r>
              <a:rPr lang="zh-CN" altLang="en-US" sz="2000" b="1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注意</a:t>
            </a:r>
            <a:r>
              <a:rPr lang="en-US" altLang="zh-CN" sz="2000" b="1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】</a:t>
            </a:r>
            <a:r>
              <a:rPr lang="zh-CN" altLang="en-US" sz="2000" b="1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要</a:t>
            </a:r>
            <a:r>
              <a:rPr lang="zh-CN" altLang="en-US" sz="2000" b="1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在报告中或者另附文件</a:t>
            </a:r>
            <a:r>
              <a:rPr lang="zh-CN" altLang="en-US" sz="2000" b="1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明确</a:t>
            </a:r>
            <a:endParaRPr lang="en-US" altLang="zh-CN" sz="2000" b="1" dirty="0" smtClean="0">
              <a:solidFill>
                <a:srgbClr val="FF0000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列出</a:t>
            </a:r>
            <a:r>
              <a:rPr lang="zh-CN" altLang="en-US" sz="2000" b="1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十个例子</a:t>
            </a:r>
            <a:r>
              <a:rPr lang="zh-CN" altLang="en-US" sz="2000" b="1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的加工</a:t>
            </a:r>
            <a:r>
              <a:rPr lang="zh-CN" altLang="en-US" sz="2000" b="1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方案与加工时间</a:t>
            </a:r>
            <a:endParaRPr lang="en-US" sz="2000" b="1" dirty="0" smtClean="0">
              <a:solidFill>
                <a:srgbClr val="FF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4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0" y="6733038"/>
            <a:ext cx="9144000" cy="124962"/>
            <a:chOff x="0" y="4696443"/>
            <a:chExt cx="9144000" cy="124962"/>
          </a:xfrm>
        </p:grpSpPr>
        <p:sp>
          <p:nvSpPr>
            <p:cNvPr id="26" name="Rectangle 25"/>
            <p:cNvSpPr/>
            <p:nvPr/>
          </p:nvSpPr>
          <p:spPr>
            <a:xfrm>
              <a:off x="0" y="4696933"/>
              <a:ext cx="988828" cy="124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80003" y="4696443"/>
              <a:ext cx="6386400" cy="1244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356300" y="4696443"/>
              <a:ext cx="988828" cy="124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345128" y="4696443"/>
              <a:ext cx="798872" cy="12447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34" name="矩形 22"/>
          <p:cNvSpPr/>
          <p:nvPr/>
        </p:nvSpPr>
        <p:spPr>
          <a:xfrm rot="5400000" flipH="1">
            <a:off x="1644559" y="288744"/>
            <a:ext cx="36000" cy="194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5" name="Google Shape;111;p15"/>
          <p:cNvSpPr txBox="1">
            <a:spLocks/>
          </p:cNvSpPr>
          <p:nvPr/>
        </p:nvSpPr>
        <p:spPr>
          <a:xfrm>
            <a:off x="317285" y="252790"/>
            <a:ext cx="2541826" cy="922612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CN" altLang="en-US" sz="3200" b="1" smtClean="0">
                <a:solidFill>
                  <a:srgbClr val="0070C0"/>
                </a:solidFill>
              </a:rPr>
              <a:t>提交要求</a:t>
            </a:r>
            <a:endParaRPr lang="en" sz="3200" b="1" dirty="0">
              <a:solidFill>
                <a:srgbClr val="0070C0"/>
              </a:solidFill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xmlns="" id="{02B9C5C1-8092-894C-B383-A5B16F604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7608" cy="4351338"/>
          </a:xfrm>
        </p:spPr>
        <p:txBody>
          <a:bodyPr>
            <a:normAutofit/>
          </a:bodyPr>
          <a:lstStyle/>
          <a:p>
            <a:r>
              <a:rPr kumimoji="1" lang="zh-CN" altLang="en-US" sz="1800" b="1" dirty="0" smtClean="0">
                <a:solidFill>
                  <a:srgbClr val="0070C0"/>
                </a:solidFill>
              </a:rPr>
              <a:t>截止时间</a:t>
            </a:r>
            <a:endParaRPr kumimoji="1" lang="en-US" altLang="zh-CN" sz="1800" b="1" dirty="0">
              <a:solidFill>
                <a:srgbClr val="0070C0"/>
              </a:solidFill>
            </a:endParaRPr>
          </a:p>
          <a:p>
            <a:pPr lvl="1"/>
            <a:r>
              <a:rPr kumimoji="1" lang="en-US" altLang="zh-CN" sz="1400" b="1" dirty="0" smtClean="0">
                <a:solidFill>
                  <a:srgbClr val="FF0000"/>
                </a:solidFill>
              </a:rPr>
              <a:t>5</a:t>
            </a:r>
            <a:r>
              <a:rPr kumimoji="1" lang="zh-CN" altLang="en-US" sz="1400" b="1" dirty="0" smtClean="0">
                <a:solidFill>
                  <a:srgbClr val="FF0000"/>
                </a:solidFill>
              </a:rPr>
              <a:t>月</a:t>
            </a:r>
            <a:r>
              <a:rPr kumimoji="1" lang="en-US" altLang="zh-CN" sz="1400" b="1" dirty="0" smtClean="0">
                <a:solidFill>
                  <a:srgbClr val="FF0000"/>
                </a:solidFill>
              </a:rPr>
              <a:t>30</a:t>
            </a:r>
            <a:r>
              <a:rPr kumimoji="1" lang="zh-CN" altLang="en-US" sz="1400" b="1" dirty="0" smtClean="0">
                <a:solidFill>
                  <a:srgbClr val="FF0000"/>
                </a:solidFill>
              </a:rPr>
              <a:t>日</a:t>
            </a:r>
            <a:r>
              <a:rPr kumimoji="1" lang="zh-CN" altLang="en-US" sz="1400" b="1" smtClean="0">
                <a:solidFill>
                  <a:srgbClr val="FF0000"/>
                </a:solidFill>
              </a:rPr>
              <a:t>（第十三周周日）</a:t>
            </a:r>
            <a:endParaRPr kumimoji="1" lang="en-US" altLang="zh-CN" sz="1400" b="1" dirty="0" smtClean="0">
              <a:solidFill>
                <a:srgbClr val="FF0000"/>
              </a:solidFill>
            </a:endParaRPr>
          </a:p>
          <a:p>
            <a:pPr lvl="1"/>
            <a:r>
              <a:rPr kumimoji="1" lang="zh-CN" altLang="en-US" sz="1400" b="1" dirty="0" smtClean="0">
                <a:solidFill>
                  <a:srgbClr val="0070C0"/>
                </a:solidFill>
              </a:rPr>
              <a:t>过期补交无效</a:t>
            </a:r>
            <a:endParaRPr kumimoji="1" lang="en-US" altLang="zh-CN" sz="1400" b="1" dirty="0">
              <a:solidFill>
                <a:srgbClr val="0070C0"/>
              </a:solidFill>
            </a:endParaRPr>
          </a:p>
          <a:p>
            <a:r>
              <a:rPr kumimoji="1" lang="zh-CN" altLang="en-US" sz="1800" b="1" dirty="0" smtClean="0">
                <a:solidFill>
                  <a:srgbClr val="0070C0"/>
                </a:solidFill>
              </a:rPr>
              <a:t>提交方式</a:t>
            </a:r>
            <a:endParaRPr kumimoji="1" lang="en-US" altLang="zh-CN" sz="1800" b="1" dirty="0" smtClean="0">
              <a:solidFill>
                <a:srgbClr val="0070C0"/>
              </a:solidFill>
            </a:endParaRPr>
          </a:p>
          <a:p>
            <a:pPr lvl="1"/>
            <a:r>
              <a:rPr kumimoji="1" lang="zh-CN" altLang="en-US" sz="1400" b="1" dirty="0" smtClean="0">
                <a:solidFill>
                  <a:srgbClr val="0070C0"/>
                </a:solidFill>
              </a:rPr>
              <a:t>乐学平台提交</a:t>
            </a:r>
            <a:endParaRPr kumimoji="1" lang="en-US" altLang="zh-CN" sz="1400" b="1" dirty="0" smtClean="0">
              <a:solidFill>
                <a:srgbClr val="0070C0"/>
              </a:solidFill>
            </a:endParaRPr>
          </a:p>
          <a:p>
            <a:pPr lvl="1"/>
            <a:r>
              <a:rPr kumimoji="1" lang="zh-CN" altLang="en-US" sz="1400" b="1" dirty="0" smtClean="0">
                <a:solidFill>
                  <a:srgbClr val="0070C0"/>
                </a:solidFill>
              </a:rPr>
              <a:t>文件打包为 学号</a:t>
            </a:r>
            <a:r>
              <a:rPr kumimoji="1" lang="en-US" altLang="zh-CN" sz="1400" b="1" dirty="0" smtClean="0">
                <a:solidFill>
                  <a:srgbClr val="0070C0"/>
                </a:solidFill>
              </a:rPr>
              <a:t>+</a:t>
            </a:r>
            <a:r>
              <a:rPr kumimoji="1" lang="zh-CN" altLang="en-US" sz="1400" b="1" dirty="0" smtClean="0">
                <a:solidFill>
                  <a:srgbClr val="0070C0"/>
                </a:solidFill>
              </a:rPr>
              <a:t>姓名</a:t>
            </a:r>
            <a:r>
              <a:rPr kumimoji="1" lang="en-US" altLang="zh-CN" sz="1400" b="1" dirty="0" smtClean="0">
                <a:solidFill>
                  <a:srgbClr val="0070C0"/>
                </a:solidFill>
              </a:rPr>
              <a:t>.zip</a:t>
            </a:r>
            <a:r>
              <a:rPr kumimoji="1" lang="zh-CN" altLang="en-US" sz="1400" b="1" dirty="0" smtClean="0">
                <a:solidFill>
                  <a:srgbClr val="0070C0"/>
                </a:solidFill>
              </a:rPr>
              <a:t> 格式</a:t>
            </a:r>
            <a:endParaRPr kumimoji="1" lang="en-US" altLang="zh-CN" sz="1400" b="1" dirty="0">
              <a:solidFill>
                <a:srgbClr val="0070C0"/>
              </a:solidFill>
            </a:endParaRPr>
          </a:p>
          <a:p>
            <a:r>
              <a:rPr kumimoji="1" lang="zh-CN" altLang="en-US" sz="1800" b="1" dirty="0" smtClean="0">
                <a:solidFill>
                  <a:srgbClr val="FF0000"/>
                </a:solidFill>
              </a:rPr>
              <a:t>严禁抄袭，被判抄袭的所有相关学生大作业全部</a:t>
            </a:r>
            <a:r>
              <a:rPr kumimoji="1" lang="en-US" altLang="zh-CN" sz="1800" b="1" dirty="0" smtClean="0">
                <a:solidFill>
                  <a:srgbClr val="FF0000"/>
                </a:solidFill>
              </a:rPr>
              <a:t>0</a:t>
            </a:r>
            <a:r>
              <a:rPr kumimoji="1" lang="zh-CN" altLang="en-US" sz="1800" b="1" dirty="0" smtClean="0">
                <a:solidFill>
                  <a:srgbClr val="FF0000"/>
                </a:solidFill>
              </a:rPr>
              <a:t>分</a:t>
            </a:r>
            <a:r>
              <a:rPr kumimoji="1" lang="en-US" altLang="zh-CN" sz="1800" b="1" dirty="0" smtClean="0">
                <a:solidFill>
                  <a:srgbClr val="FF0000"/>
                </a:solidFill>
              </a:rPr>
              <a:t>——</a:t>
            </a:r>
            <a:r>
              <a:rPr kumimoji="1" lang="zh-CN" altLang="en-US" sz="1800" b="1" dirty="0" smtClean="0">
                <a:solidFill>
                  <a:srgbClr val="FF0000"/>
                </a:solidFill>
              </a:rPr>
              <a:t>即挂科</a:t>
            </a:r>
            <a:endParaRPr kumimoji="1" lang="zh-CN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96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0" y="6733038"/>
            <a:ext cx="9144000" cy="124962"/>
            <a:chOff x="0" y="4696443"/>
            <a:chExt cx="9144000" cy="124962"/>
          </a:xfrm>
        </p:grpSpPr>
        <p:sp>
          <p:nvSpPr>
            <p:cNvPr id="26" name="Rectangle 25"/>
            <p:cNvSpPr/>
            <p:nvPr/>
          </p:nvSpPr>
          <p:spPr>
            <a:xfrm>
              <a:off x="0" y="4696933"/>
              <a:ext cx="988828" cy="124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80003" y="4696443"/>
              <a:ext cx="6386400" cy="1244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356300" y="4696443"/>
              <a:ext cx="988828" cy="124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345128" y="4696443"/>
              <a:ext cx="798872" cy="12447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34" name="矩形 22"/>
          <p:cNvSpPr/>
          <p:nvPr/>
        </p:nvSpPr>
        <p:spPr>
          <a:xfrm rot="5400000" flipH="1">
            <a:off x="1644559" y="288744"/>
            <a:ext cx="36000" cy="194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5" name="Google Shape;111;p15"/>
          <p:cNvSpPr txBox="1">
            <a:spLocks/>
          </p:cNvSpPr>
          <p:nvPr/>
        </p:nvSpPr>
        <p:spPr>
          <a:xfrm>
            <a:off x="317286" y="252790"/>
            <a:ext cx="2694599" cy="922612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CN" altLang="en-US" sz="3200" b="1" dirty="0" smtClean="0">
                <a:solidFill>
                  <a:srgbClr val="0070C0"/>
                </a:solidFill>
              </a:rPr>
              <a:t>问题背景</a:t>
            </a:r>
            <a:endParaRPr lang="en" sz="3200" b="1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36198" y="1859682"/>
            <a:ext cx="8057041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zh-CN" altLang="en-US" b="1" dirty="0">
                <a:solidFill>
                  <a:srgbClr val="0070C0"/>
                </a:solidFill>
              </a:rPr>
              <a:t>在现代的工业企业中，生产环节很多，协作关系复杂，生产连续性强，某一个生产节点的变化（如某一机器发生故障，某两道工序顺序进行了调整等等），往往会波及整个生产系统的运行</a:t>
            </a:r>
            <a:r>
              <a:rPr lang="zh-CN" altLang="en-US" b="1" dirty="0" smtClean="0">
                <a:solidFill>
                  <a:srgbClr val="0070C0"/>
                </a:solidFill>
              </a:rPr>
              <a:t>。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pPr>
              <a:lnSpc>
                <a:spcPts val="3300"/>
              </a:lnSpc>
            </a:pPr>
            <a:endParaRPr lang="en-US" altLang="zh-CN" b="1" dirty="0">
              <a:solidFill>
                <a:srgbClr val="0070C0"/>
              </a:solidFill>
            </a:endParaRPr>
          </a:p>
          <a:p>
            <a:pPr>
              <a:lnSpc>
                <a:spcPts val="3300"/>
              </a:lnSpc>
            </a:pPr>
            <a:r>
              <a:rPr lang="zh-CN" altLang="en-US" b="1" dirty="0" smtClean="0">
                <a:solidFill>
                  <a:srgbClr val="0070C0"/>
                </a:solidFill>
              </a:rPr>
              <a:t>一般</a:t>
            </a:r>
            <a:r>
              <a:rPr lang="zh-CN" altLang="en-US" b="1" dirty="0">
                <a:solidFill>
                  <a:srgbClr val="0070C0"/>
                </a:solidFill>
              </a:rPr>
              <a:t>在工业企业中，需要一个专门的部门去组织实现这项任务。流水车间（</a:t>
            </a:r>
            <a:r>
              <a:rPr lang="en-US" altLang="zh-CN" b="1" dirty="0">
                <a:solidFill>
                  <a:srgbClr val="0070C0"/>
                </a:solidFill>
              </a:rPr>
              <a:t>Flow </a:t>
            </a:r>
            <a:r>
              <a:rPr lang="en-US" altLang="zh-CN" b="1" dirty="0" smtClean="0">
                <a:solidFill>
                  <a:srgbClr val="0070C0"/>
                </a:solidFill>
              </a:rPr>
              <a:t>Shop</a:t>
            </a:r>
            <a:r>
              <a:rPr lang="zh-CN" altLang="en-US" b="1" dirty="0" smtClean="0">
                <a:solidFill>
                  <a:srgbClr val="0070C0"/>
                </a:solidFill>
              </a:rPr>
              <a:t>）</a:t>
            </a:r>
            <a:r>
              <a:rPr lang="zh-CN" altLang="en-US" b="1" dirty="0">
                <a:solidFill>
                  <a:srgbClr val="0070C0"/>
                </a:solidFill>
              </a:rPr>
              <a:t>调度问题是很多实际流水线生产调度问题的简化模型，其研究具有重要的理论意义和工程价值，也是目前研究广泛的一类典型调度问题。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8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0" y="6733038"/>
            <a:ext cx="9144000" cy="124962"/>
            <a:chOff x="0" y="4696443"/>
            <a:chExt cx="9144000" cy="124962"/>
          </a:xfrm>
        </p:grpSpPr>
        <p:sp>
          <p:nvSpPr>
            <p:cNvPr id="26" name="Rectangle 25"/>
            <p:cNvSpPr/>
            <p:nvPr/>
          </p:nvSpPr>
          <p:spPr>
            <a:xfrm>
              <a:off x="0" y="4696933"/>
              <a:ext cx="988828" cy="124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80003" y="4696443"/>
              <a:ext cx="6386400" cy="1244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356300" y="4696443"/>
              <a:ext cx="988828" cy="124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345128" y="4696443"/>
              <a:ext cx="798872" cy="12447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34" name="矩形 22"/>
          <p:cNvSpPr/>
          <p:nvPr/>
        </p:nvSpPr>
        <p:spPr>
          <a:xfrm rot="5400000" flipH="1">
            <a:off x="1644559" y="288744"/>
            <a:ext cx="36000" cy="194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5" name="Google Shape;111;p15"/>
          <p:cNvSpPr txBox="1">
            <a:spLocks/>
          </p:cNvSpPr>
          <p:nvPr/>
        </p:nvSpPr>
        <p:spPr>
          <a:xfrm>
            <a:off x="317286" y="252790"/>
            <a:ext cx="2694599" cy="922612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CN" altLang="en-US" sz="3200" b="1" dirty="0" smtClean="0">
                <a:solidFill>
                  <a:srgbClr val="0070C0"/>
                </a:solidFill>
              </a:rPr>
              <a:t>问题背景</a:t>
            </a:r>
            <a:endParaRPr lang="en" sz="3200" b="1" dirty="0">
              <a:solidFill>
                <a:srgbClr val="0070C0"/>
              </a:solidFill>
            </a:endParaRPr>
          </a:p>
        </p:txBody>
      </p:sp>
      <p:pic>
        <p:nvPicPr>
          <p:cNvPr id="10" name="g0676356e9v.p712.1" descr="g0676356e9v.p712.1">
            <a:hlinkClick r:id="" action="ppaction://media"/>
            <a:extLst>
              <a:ext uri="{FF2B5EF4-FFF2-40B4-BE49-F238E27FC236}">
                <a16:creationId xmlns:a16="http://schemas.microsoft.com/office/drawing/2014/main" xmlns="" id="{079D1AED-20A6-7E45-B913-D069D89321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681" y="1854558"/>
            <a:ext cx="8224536" cy="37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0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0" y="6733038"/>
            <a:ext cx="9144000" cy="124962"/>
            <a:chOff x="0" y="4696443"/>
            <a:chExt cx="9144000" cy="124962"/>
          </a:xfrm>
        </p:grpSpPr>
        <p:sp>
          <p:nvSpPr>
            <p:cNvPr id="26" name="Rectangle 25"/>
            <p:cNvSpPr/>
            <p:nvPr/>
          </p:nvSpPr>
          <p:spPr>
            <a:xfrm>
              <a:off x="0" y="4696933"/>
              <a:ext cx="988828" cy="124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80003" y="4696443"/>
              <a:ext cx="6386400" cy="1244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356300" y="4696443"/>
              <a:ext cx="988828" cy="124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345128" y="4696443"/>
              <a:ext cx="798872" cy="12447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34" name="矩形 22"/>
          <p:cNvSpPr/>
          <p:nvPr/>
        </p:nvSpPr>
        <p:spPr>
          <a:xfrm rot="5400000" flipH="1">
            <a:off x="1644559" y="288744"/>
            <a:ext cx="36000" cy="194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5" name="Google Shape;111;p15"/>
          <p:cNvSpPr txBox="1">
            <a:spLocks/>
          </p:cNvSpPr>
          <p:nvPr/>
        </p:nvSpPr>
        <p:spPr>
          <a:xfrm>
            <a:off x="317286" y="252790"/>
            <a:ext cx="2694599" cy="922612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CN" altLang="en-US" sz="3200" b="1" dirty="0" smtClean="0">
                <a:solidFill>
                  <a:srgbClr val="0070C0"/>
                </a:solidFill>
              </a:rPr>
              <a:t>问题描述</a:t>
            </a:r>
            <a:endParaRPr lang="en" sz="3200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6198" y="1859682"/>
            <a:ext cx="8224467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zh-CN" altLang="en-US" b="1" dirty="0" smtClean="0">
                <a:solidFill>
                  <a:srgbClr val="0070C0"/>
                </a:solidFill>
              </a:rPr>
              <a:t>流水</a:t>
            </a:r>
            <a:r>
              <a:rPr lang="zh-CN" altLang="en-US" b="1" dirty="0">
                <a:solidFill>
                  <a:srgbClr val="0070C0"/>
                </a:solidFill>
              </a:rPr>
              <a:t>车间调度问题可以描述</a:t>
            </a:r>
            <a:r>
              <a:rPr lang="zh-CN" altLang="en-US" b="1" dirty="0" smtClean="0">
                <a:solidFill>
                  <a:srgbClr val="0070C0"/>
                </a:solidFill>
              </a:rPr>
              <a:t>为 </a:t>
            </a:r>
            <a:r>
              <a:rPr lang="en-US" altLang="zh-CN" b="1" dirty="0" smtClean="0">
                <a:solidFill>
                  <a:srgbClr val="0070C0"/>
                </a:solidFill>
              </a:rPr>
              <a:t>n </a:t>
            </a:r>
            <a:r>
              <a:rPr lang="zh-CN" altLang="en-US" b="1" dirty="0">
                <a:solidFill>
                  <a:srgbClr val="0070C0"/>
                </a:solidFill>
              </a:rPr>
              <a:t>个工件要在 </a:t>
            </a:r>
            <a:r>
              <a:rPr lang="en-US" altLang="zh-CN" b="1" dirty="0">
                <a:solidFill>
                  <a:srgbClr val="0070C0"/>
                </a:solidFill>
              </a:rPr>
              <a:t>m </a:t>
            </a:r>
            <a:r>
              <a:rPr lang="zh-CN" altLang="en-US" b="1" dirty="0">
                <a:solidFill>
                  <a:srgbClr val="0070C0"/>
                </a:solidFill>
              </a:rPr>
              <a:t>台机器上加工，每个工件</a:t>
            </a:r>
            <a:r>
              <a:rPr lang="zh-CN" altLang="en-US" b="1" dirty="0" smtClean="0">
                <a:solidFill>
                  <a:srgbClr val="0070C0"/>
                </a:solidFill>
              </a:rPr>
              <a:t>需要</a:t>
            </a:r>
            <a:r>
              <a:rPr lang="zh-CN" altLang="en-US" b="1" dirty="0" smtClean="0">
                <a:solidFill>
                  <a:srgbClr val="FF0000"/>
                </a:solidFill>
              </a:rPr>
              <a:t>依次</a:t>
            </a:r>
            <a:r>
              <a:rPr lang="zh-CN" altLang="en-US" b="1" dirty="0" smtClean="0">
                <a:solidFill>
                  <a:srgbClr val="0070C0"/>
                </a:solidFill>
              </a:rPr>
              <a:t>经过 </a:t>
            </a:r>
            <a:r>
              <a:rPr lang="en-US" altLang="zh-CN" b="1" dirty="0">
                <a:solidFill>
                  <a:srgbClr val="0070C0"/>
                </a:solidFill>
              </a:rPr>
              <a:t>m </a:t>
            </a:r>
            <a:r>
              <a:rPr lang="zh-CN" altLang="en-US" b="1" dirty="0">
                <a:solidFill>
                  <a:srgbClr val="0070C0"/>
                </a:solidFill>
              </a:rPr>
              <a:t>道工序，每道工序要求不同的机器加工，每个机器同时只能加工一个工件，一个工件不能同时在不同的机器上加工。工件在机器上的加工时间是给定的</a:t>
            </a:r>
            <a:r>
              <a:rPr lang="zh-CN" altLang="en-US" b="1" dirty="0" smtClean="0">
                <a:solidFill>
                  <a:srgbClr val="0070C0"/>
                </a:solidFill>
              </a:rPr>
              <a:t>。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pPr>
              <a:lnSpc>
                <a:spcPts val="3300"/>
              </a:lnSpc>
            </a:pPr>
            <a:endParaRPr lang="en-US" altLang="zh-CN" b="1" dirty="0">
              <a:solidFill>
                <a:srgbClr val="0070C0"/>
              </a:solidFill>
            </a:endParaRPr>
          </a:p>
          <a:p>
            <a:pPr>
              <a:lnSpc>
                <a:spcPts val="3300"/>
              </a:lnSpc>
            </a:pPr>
            <a:r>
              <a:rPr lang="zh-CN" altLang="en-US" b="1" dirty="0" smtClean="0">
                <a:solidFill>
                  <a:srgbClr val="0070C0"/>
                </a:solidFill>
              </a:rPr>
              <a:t>问题</a:t>
            </a:r>
            <a:r>
              <a:rPr lang="zh-CN" altLang="en-US" b="1" dirty="0">
                <a:solidFill>
                  <a:srgbClr val="0070C0"/>
                </a:solidFill>
              </a:rPr>
              <a:t>的目标是求</a:t>
            </a:r>
            <a:r>
              <a:rPr lang="en-US" altLang="zh-CN" b="1" dirty="0">
                <a:solidFill>
                  <a:srgbClr val="0070C0"/>
                </a:solidFill>
              </a:rPr>
              <a:t>n</a:t>
            </a:r>
            <a:r>
              <a:rPr lang="zh-CN" altLang="en-US" b="1" dirty="0">
                <a:solidFill>
                  <a:srgbClr val="0070C0"/>
                </a:solidFill>
              </a:rPr>
              <a:t>个工件在每台机器上最优的加工顺序，使总完工时间达到最小。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46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0" y="6733038"/>
            <a:ext cx="9144000" cy="124962"/>
            <a:chOff x="0" y="4696443"/>
            <a:chExt cx="9144000" cy="124962"/>
          </a:xfrm>
        </p:grpSpPr>
        <p:sp>
          <p:nvSpPr>
            <p:cNvPr id="26" name="Rectangle 25"/>
            <p:cNvSpPr/>
            <p:nvPr/>
          </p:nvSpPr>
          <p:spPr>
            <a:xfrm>
              <a:off x="0" y="4696933"/>
              <a:ext cx="988828" cy="124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80003" y="4696443"/>
              <a:ext cx="6386400" cy="1244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356300" y="4696443"/>
              <a:ext cx="988828" cy="124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345128" y="4696443"/>
              <a:ext cx="798872" cy="12447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34" name="矩形 22"/>
          <p:cNvSpPr/>
          <p:nvPr/>
        </p:nvSpPr>
        <p:spPr>
          <a:xfrm rot="5400000" flipH="1">
            <a:off x="1644559" y="288744"/>
            <a:ext cx="36000" cy="194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5" name="Google Shape;111;p15"/>
          <p:cNvSpPr txBox="1">
            <a:spLocks/>
          </p:cNvSpPr>
          <p:nvPr/>
        </p:nvSpPr>
        <p:spPr>
          <a:xfrm>
            <a:off x="317286" y="252790"/>
            <a:ext cx="2694599" cy="922612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CN" altLang="en-US" sz="3200" b="1" dirty="0" smtClean="0">
                <a:solidFill>
                  <a:srgbClr val="0070C0"/>
                </a:solidFill>
              </a:rPr>
              <a:t>问题描述</a:t>
            </a:r>
            <a:endParaRPr lang="en" sz="3200" b="1" dirty="0">
              <a:solidFill>
                <a:srgbClr val="0070C0"/>
              </a:solidFill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xmlns="" id="{2D702D81-EC54-464D-ACE8-CB7CA5966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CN" altLang="en-US" sz="1800" b="1" dirty="0">
                <a:solidFill>
                  <a:srgbClr val="0070C0"/>
                </a:solidFill>
              </a:rPr>
              <a:t>已知</a:t>
            </a:r>
            <a:endParaRPr kumimoji="1" lang="en-US" altLang="zh-CN" sz="1800" b="1" dirty="0">
              <a:solidFill>
                <a:srgbClr val="0070C0"/>
              </a:solidFill>
            </a:endParaRPr>
          </a:p>
          <a:p>
            <a:pPr lvl="1"/>
            <a:r>
              <a:rPr lang="zh-CN" altLang="en-US" sz="1800" b="1" dirty="0">
                <a:solidFill>
                  <a:srgbClr val="0070C0"/>
                </a:solidFill>
              </a:rPr>
              <a:t>有</a:t>
            </a:r>
            <a:r>
              <a:rPr lang="en-US" altLang="zh-CN" sz="1800" b="1" dirty="0">
                <a:solidFill>
                  <a:srgbClr val="0070C0"/>
                </a:solidFill>
              </a:rPr>
              <a:t>n </a:t>
            </a:r>
            <a:r>
              <a:rPr lang="zh-CN" altLang="en-US" sz="1800" b="1" dirty="0">
                <a:solidFill>
                  <a:srgbClr val="0070C0"/>
                </a:solidFill>
              </a:rPr>
              <a:t>个工件需要在</a:t>
            </a:r>
            <a:r>
              <a:rPr lang="en-US" altLang="zh-CN" sz="1800" b="1" dirty="0">
                <a:solidFill>
                  <a:srgbClr val="0070C0"/>
                </a:solidFill>
              </a:rPr>
              <a:t>m</a:t>
            </a:r>
            <a:r>
              <a:rPr lang="zh-CN" altLang="en-US" sz="1800" b="1" dirty="0">
                <a:solidFill>
                  <a:srgbClr val="0070C0"/>
                </a:solidFill>
              </a:rPr>
              <a:t>台机器上流水加工</a:t>
            </a:r>
            <a:endParaRPr lang="en-US" altLang="zh-CN" sz="1800" b="1" dirty="0">
              <a:solidFill>
                <a:srgbClr val="0070C0"/>
              </a:solidFill>
            </a:endParaRPr>
          </a:p>
          <a:p>
            <a:pPr lvl="1"/>
            <a:r>
              <a:rPr lang="zh-CN" altLang="en-US" sz="1800" b="1" dirty="0">
                <a:solidFill>
                  <a:srgbClr val="0070C0"/>
                </a:solidFill>
              </a:rPr>
              <a:t>每个工件的</a:t>
            </a:r>
            <a:r>
              <a:rPr lang="zh-CN" altLang="en-US" sz="1800" b="1" dirty="0">
                <a:solidFill>
                  <a:srgbClr val="FF0000"/>
                </a:solidFill>
              </a:rPr>
              <a:t>加工顺序相同，</a:t>
            </a:r>
            <a:r>
              <a:rPr lang="zh-CN" altLang="en-US" sz="1800" b="1" dirty="0">
                <a:solidFill>
                  <a:srgbClr val="0070C0"/>
                </a:solidFill>
              </a:rPr>
              <a:t>从第一台机器至最后一台机器</a:t>
            </a:r>
            <a:endParaRPr lang="en-US" altLang="zh-CN" sz="1800" b="1" dirty="0">
              <a:solidFill>
                <a:srgbClr val="0070C0"/>
              </a:solidFill>
            </a:endParaRPr>
          </a:p>
          <a:p>
            <a:pPr lvl="1"/>
            <a:r>
              <a:rPr lang="zh-CN" altLang="en-US" sz="1800" b="1" dirty="0">
                <a:solidFill>
                  <a:srgbClr val="0070C0"/>
                </a:solidFill>
              </a:rPr>
              <a:t>每个工件均在</a:t>
            </a:r>
            <a:r>
              <a:rPr lang="en-US" altLang="zh-CN" sz="1800" b="1" dirty="0">
                <a:solidFill>
                  <a:srgbClr val="FF0000"/>
                </a:solidFill>
              </a:rPr>
              <a:t>0</a:t>
            </a:r>
            <a:r>
              <a:rPr lang="zh-CN" altLang="en-US" sz="1800" b="1" dirty="0">
                <a:solidFill>
                  <a:srgbClr val="FF0000"/>
                </a:solidFill>
              </a:rPr>
              <a:t>时刻释放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1800" b="1" dirty="0">
                <a:solidFill>
                  <a:srgbClr val="0070C0"/>
                </a:solidFill>
              </a:rPr>
              <a:t>每个工件在每台机器上</a:t>
            </a:r>
            <a:r>
              <a:rPr lang="zh-CN" altLang="en-US" sz="1800" b="1" dirty="0">
                <a:solidFill>
                  <a:srgbClr val="FF0000"/>
                </a:solidFill>
              </a:rPr>
              <a:t>只加工一次</a:t>
            </a:r>
            <a:endParaRPr lang="en-US" altLang="zh-CN" sz="1800" b="1" dirty="0">
              <a:solidFill>
                <a:srgbClr val="0070C0"/>
              </a:solidFill>
            </a:endParaRPr>
          </a:p>
          <a:p>
            <a:pPr lvl="1"/>
            <a:r>
              <a:rPr lang="zh-CN" altLang="en-US" sz="1800" b="1" dirty="0">
                <a:solidFill>
                  <a:srgbClr val="0070C0"/>
                </a:solidFill>
              </a:rPr>
              <a:t>一个工件</a:t>
            </a:r>
            <a:r>
              <a:rPr lang="zh-CN" altLang="en-US" sz="1800" b="1" dirty="0">
                <a:solidFill>
                  <a:srgbClr val="FF0000"/>
                </a:solidFill>
              </a:rPr>
              <a:t>不能同时在不同的机器上加工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1800" b="1" dirty="0">
                <a:solidFill>
                  <a:srgbClr val="0070C0"/>
                </a:solidFill>
              </a:rPr>
              <a:t>每个机器同时</a:t>
            </a:r>
            <a:r>
              <a:rPr lang="zh-CN" altLang="en-US" sz="1800" b="1" dirty="0">
                <a:solidFill>
                  <a:srgbClr val="FF0000"/>
                </a:solidFill>
              </a:rPr>
              <a:t>只能加工一个工件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1800" b="1" dirty="0" smtClean="0">
                <a:solidFill>
                  <a:srgbClr val="0070C0"/>
                </a:solidFill>
              </a:rPr>
              <a:t>各个工件在各个机器上</a:t>
            </a:r>
            <a:r>
              <a:rPr lang="zh-CN" altLang="en-US" sz="1800" b="1" dirty="0">
                <a:solidFill>
                  <a:srgbClr val="0070C0"/>
                </a:solidFill>
              </a:rPr>
              <a:t>的加工</a:t>
            </a:r>
            <a:r>
              <a:rPr lang="zh-CN" altLang="en-US" sz="1800" b="1" dirty="0" smtClean="0">
                <a:solidFill>
                  <a:srgbClr val="0070C0"/>
                </a:solidFill>
              </a:rPr>
              <a:t>时间（共</a:t>
            </a:r>
            <a:r>
              <a:rPr lang="en-US" altLang="zh-CN" sz="1800" b="1" dirty="0" smtClean="0">
                <a:solidFill>
                  <a:srgbClr val="0070C0"/>
                </a:solidFill>
              </a:rPr>
              <a:t>nm</a:t>
            </a:r>
            <a:r>
              <a:rPr lang="zh-CN" altLang="en-US" sz="1800" b="1" dirty="0" smtClean="0">
                <a:solidFill>
                  <a:srgbClr val="0070C0"/>
                </a:solidFill>
              </a:rPr>
              <a:t>个数字）</a:t>
            </a:r>
            <a:endParaRPr lang="en-US" altLang="zh-CN" sz="1800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kumimoji="1" lang="zh-CN" altLang="en-US" sz="1800" b="1" dirty="0">
                <a:solidFill>
                  <a:srgbClr val="0070C0"/>
                </a:solidFill>
              </a:rPr>
              <a:t>目标</a:t>
            </a:r>
            <a:endParaRPr kumimoji="1" lang="en-US" altLang="zh-CN" sz="1800" b="1" dirty="0">
              <a:solidFill>
                <a:srgbClr val="0070C0"/>
              </a:solidFill>
            </a:endParaRPr>
          </a:p>
          <a:p>
            <a:pPr lvl="1"/>
            <a:r>
              <a:rPr lang="zh-CN" altLang="en-US" sz="1800" b="1" dirty="0">
                <a:solidFill>
                  <a:srgbClr val="0070C0"/>
                </a:solidFill>
              </a:rPr>
              <a:t>给出调度方案，使调度</a:t>
            </a:r>
            <a:r>
              <a:rPr lang="zh-CN" altLang="en-US" sz="1800" b="1" dirty="0">
                <a:solidFill>
                  <a:srgbClr val="FF0000"/>
                </a:solidFill>
              </a:rPr>
              <a:t>总完工时间</a:t>
            </a:r>
            <a:r>
              <a:rPr lang="zh-CN" altLang="en-US" sz="1800" b="1" dirty="0">
                <a:solidFill>
                  <a:srgbClr val="0070C0"/>
                </a:solidFill>
              </a:rPr>
              <a:t>最小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kumimoji="1" lang="zh-CN" altLang="en-US" sz="1800" b="1" dirty="0">
                <a:solidFill>
                  <a:srgbClr val="0070C0"/>
                </a:solidFill>
              </a:rPr>
              <a:t>要求</a:t>
            </a:r>
            <a:endParaRPr kumimoji="1" lang="en-US" altLang="zh-CN" sz="1800" b="1" dirty="0">
              <a:solidFill>
                <a:srgbClr val="0070C0"/>
              </a:solidFill>
            </a:endParaRPr>
          </a:p>
          <a:p>
            <a:pPr lvl="1">
              <a:lnSpc>
                <a:spcPct val="110000"/>
              </a:lnSpc>
            </a:pPr>
            <a:r>
              <a:rPr lang="zh-CN" altLang="en-US" sz="1800" b="1" dirty="0">
                <a:solidFill>
                  <a:srgbClr val="0070C0"/>
                </a:solidFill>
              </a:rPr>
              <a:t>使用</a:t>
            </a:r>
            <a:r>
              <a:rPr lang="zh-CN" altLang="en-US" sz="1800" b="1" dirty="0">
                <a:solidFill>
                  <a:srgbClr val="FF0000"/>
                </a:solidFill>
              </a:rPr>
              <a:t>模拟退火算法</a:t>
            </a:r>
            <a:r>
              <a:rPr lang="zh-CN" altLang="en-US" sz="1800" b="1" dirty="0">
                <a:solidFill>
                  <a:srgbClr val="0070C0"/>
                </a:solidFill>
              </a:rPr>
              <a:t>进行求解</a:t>
            </a:r>
            <a:endParaRPr kumimoji="1" lang="en-US" altLang="zh-CN" sz="1800" dirty="0"/>
          </a:p>
          <a:p>
            <a:pPr lvl="1"/>
            <a:endParaRPr lang="en-US" altLang="zh-CN" sz="1800" b="1" dirty="0">
              <a:solidFill>
                <a:srgbClr val="FF0000"/>
              </a:solidFill>
            </a:endParaRPr>
          </a:p>
          <a:p>
            <a:pPr lvl="1"/>
            <a:endParaRPr lang="en-US" altLang="zh-CN" sz="1800" b="1" dirty="0">
              <a:solidFill>
                <a:srgbClr val="FF0000"/>
              </a:solidFill>
            </a:endParaRPr>
          </a:p>
          <a:p>
            <a:pPr lvl="1"/>
            <a:endParaRPr lang="en-US" altLang="zh-CN" sz="1800" b="1" dirty="0">
              <a:solidFill>
                <a:srgbClr val="0070C0"/>
              </a:solidFill>
            </a:endParaRPr>
          </a:p>
          <a:p>
            <a:pPr lvl="1"/>
            <a:endParaRPr lang="en-US" altLang="zh-CN" sz="1800" b="1" dirty="0">
              <a:solidFill>
                <a:srgbClr val="0070C0"/>
              </a:solidFill>
            </a:endParaRPr>
          </a:p>
          <a:p>
            <a:pPr lvl="1"/>
            <a:endParaRPr kumimoji="1" lang="en-US" altLang="zh-CN" sz="1800" dirty="0"/>
          </a:p>
          <a:p>
            <a:pPr lvl="1"/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5374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0" y="6733038"/>
            <a:ext cx="9144000" cy="124962"/>
            <a:chOff x="0" y="4696443"/>
            <a:chExt cx="9144000" cy="124962"/>
          </a:xfrm>
        </p:grpSpPr>
        <p:sp>
          <p:nvSpPr>
            <p:cNvPr id="26" name="Rectangle 25"/>
            <p:cNvSpPr/>
            <p:nvPr/>
          </p:nvSpPr>
          <p:spPr>
            <a:xfrm>
              <a:off x="0" y="4696933"/>
              <a:ext cx="988828" cy="124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80003" y="4696443"/>
              <a:ext cx="6386400" cy="1244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356300" y="4696443"/>
              <a:ext cx="988828" cy="124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345128" y="4696443"/>
              <a:ext cx="798872" cy="12447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34" name="矩形 22"/>
          <p:cNvSpPr/>
          <p:nvPr/>
        </p:nvSpPr>
        <p:spPr>
          <a:xfrm rot="5400000" flipH="1">
            <a:off x="1644559" y="288744"/>
            <a:ext cx="36000" cy="194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5" name="Google Shape;111;p15"/>
          <p:cNvSpPr txBox="1">
            <a:spLocks/>
          </p:cNvSpPr>
          <p:nvPr/>
        </p:nvSpPr>
        <p:spPr>
          <a:xfrm>
            <a:off x="317286" y="252790"/>
            <a:ext cx="3108494" cy="922612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CN" altLang="en-US" sz="3200" b="1" dirty="0" smtClean="0">
                <a:solidFill>
                  <a:srgbClr val="0070C0"/>
                </a:solidFill>
              </a:rPr>
              <a:t>问题描述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-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例子</a:t>
            </a:r>
            <a:endParaRPr lang="en" sz="3200" b="1" dirty="0">
              <a:solidFill>
                <a:srgbClr val="0070C0"/>
              </a:solidFill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xmlns="" id="{7CB6A74E-7A48-8644-8F9A-EDC4C2DFE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CN" sz="1800" b="1" dirty="0">
                <a:solidFill>
                  <a:srgbClr val="0070C0"/>
                </a:solidFill>
              </a:rPr>
              <a:t>3</a:t>
            </a:r>
            <a:r>
              <a:rPr kumimoji="1" lang="zh-CN" altLang="en-US" sz="1800" b="1" dirty="0">
                <a:solidFill>
                  <a:srgbClr val="0070C0"/>
                </a:solidFill>
              </a:rPr>
              <a:t>台机器</a:t>
            </a:r>
            <a:endParaRPr kumimoji="1" lang="en-US" altLang="zh-CN" sz="1800" b="1" dirty="0">
              <a:solidFill>
                <a:srgbClr val="0070C0"/>
              </a:solidFill>
            </a:endParaRPr>
          </a:p>
          <a:p>
            <a:r>
              <a:rPr kumimoji="1" lang="en-US" altLang="zh-CN" sz="1800" b="1" dirty="0">
                <a:solidFill>
                  <a:srgbClr val="0070C0"/>
                </a:solidFill>
              </a:rPr>
              <a:t>3</a:t>
            </a:r>
            <a:r>
              <a:rPr kumimoji="1" lang="zh-CN" altLang="en-US" sz="1800" b="1" dirty="0">
                <a:solidFill>
                  <a:srgbClr val="0070C0"/>
                </a:solidFill>
              </a:rPr>
              <a:t>个工件</a:t>
            </a:r>
            <a:endParaRPr kumimoji="1" lang="en-US" altLang="zh-CN" sz="1800" b="1" dirty="0">
              <a:solidFill>
                <a:srgbClr val="0070C0"/>
              </a:solidFill>
            </a:endParaRPr>
          </a:p>
          <a:p>
            <a:r>
              <a:rPr kumimoji="1" lang="zh-CN" altLang="en-US" sz="1800" b="1" dirty="0">
                <a:solidFill>
                  <a:srgbClr val="0070C0"/>
                </a:solidFill>
              </a:rPr>
              <a:t>加工时间表</a:t>
            </a:r>
            <a:endParaRPr kumimoji="1" lang="en-US" altLang="zh-CN" sz="1800" b="1" dirty="0">
              <a:solidFill>
                <a:srgbClr val="0070C0"/>
              </a:solidFill>
            </a:endParaRPr>
          </a:p>
          <a:p>
            <a:pPr lvl="1"/>
            <a:endParaRPr kumimoji="1" lang="zh-CN" altLang="en-US" sz="1800" b="1" dirty="0">
              <a:solidFill>
                <a:srgbClr val="0070C0"/>
              </a:solidFill>
            </a:endParaRPr>
          </a:p>
        </p:txBody>
      </p:sp>
      <p:pic>
        <p:nvPicPr>
          <p:cNvPr id="13" name="图片 6" descr="手机屏幕的截图&#10;&#10;描述已自动生成">
            <a:extLst>
              <a:ext uri="{FF2B5EF4-FFF2-40B4-BE49-F238E27FC236}">
                <a16:creationId xmlns:a16="http://schemas.microsoft.com/office/drawing/2014/main" xmlns="" id="{D874C88E-A404-2F40-A62A-259904EBF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917" y="3686279"/>
            <a:ext cx="6587797" cy="2599267"/>
          </a:xfrm>
          <a:prstGeom prst="rect">
            <a:avLst/>
          </a:prstGeom>
        </p:spPr>
      </p:pic>
      <p:graphicFrame>
        <p:nvGraphicFramePr>
          <p:cNvPr id="14" name="表格 7">
            <a:extLst>
              <a:ext uri="{FF2B5EF4-FFF2-40B4-BE49-F238E27FC236}">
                <a16:creationId xmlns:a16="http://schemas.microsoft.com/office/drawing/2014/main" xmlns="" id="{DCD71CD6-D3C3-B345-A193-B05057CCE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09939"/>
              </p:ext>
            </p:extLst>
          </p:nvPr>
        </p:nvGraphicFramePr>
        <p:xfrm>
          <a:off x="3394860" y="1173944"/>
          <a:ext cx="5349704" cy="19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426">
                  <a:extLst>
                    <a:ext uri="{9D8B030D-6E8A-4147-A177-3AD203B41FA5}">
                      <a16:colId xmlns:a16="http://schemas.microsoft.com/office/drawing/2014/main" xmlns="" val="2355012068"/>
                    </a:ext>
                  </a:extLst>
                </a:gridCol>
                <a:gridCol w="1337426">
                  <a:extLst>
                    <a:ext uri="{9D8B030D-6E8A-4147-A177-3AD203B41FA5}">
                      <a16:colId xmlns:a16="http://schemas.microsoft.com/office/drawing/2014/main" xmlns="" val="574781340"/>
                    </a:ext>
                  </a:extLst>
                </a:gridCol>
                <a:gridCol w="1337426">
                  <a:extLst>
                    <a:ext uri="{9D8B030D-6E8A-4147-A177-3AD203B41FA5}">
                      <a16:colId xmlns:a16="http://schemas.microsoft.com/office/drawing/2014/main" xmlns="" val="1913117167"/>
                    </a:ext>
                  </a:extLst>
                </a:gridCol>
                <a:gridCol w="1337426">
                  <a:extLst>
                    <a:ext uri="{9D8B030D-6E8A-4147-A177-3AD203B41FA5}">
                      <a16:colId xmlns:a16="http://schemas.microsoft.com/office/drawing/2014/main" xmlns="" val="4188688773"/>
                    </a:ext>
                  </a:extLst>
                </a:gridCol>
              </a:tblGrid>
              <a:tr h="4890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工件</a:t>
                      </a: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机器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机器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机器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36184026"/>
                  </a:ext>
                </a:extLst>
              </a:tr>
              <a:tr h="4890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工件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30491456"/>
                  </a:ext>
                </a:extLst>
              </a:tr>
              <a:tr h="4890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工件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53843342"/>
                  </a:ext>
                </a:extLst>
              </a:tr>
              <a:tr h="4890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工件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4624568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 flipH="1">
            <a:off x="1694212" y="6262219"/>
            <a:ext cx="553831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这只是例子，工件</a:t>
            </a:r>
            <a:r>
              <a:rPr lang="en-US" altLang="zh-CN" sz="2000" b="1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不是必须放</a:t>
            </a:r>
            <a:r>
              <a:rPr lang="zh-CN" altLang="en-US" sz="2000" b="1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在第一个进行加工</a:t>
            </a:r>
            <a:endParaRPr lang="en-US" sz="2000" b="1" dirty="0" smtClean="0">
              <a:solidFill>
                <a:srgbClr val="FF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52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0" y="6733038"/>
            <a:ext cx="9144000" cy="124962"/>
            <a:chOff x="0" y="4696443"/>
            <a:chExt cx="9144000" cy="124962"/>
          </a:xfrm>
        </p:grpSpPr>
        <p:sp>
          <p:nvSpPr>
            <p:cNvPr id="26" name="Rectangle 25"/>
            <p:cNvSpPr/>
            <p:nvPr/>
          </p:nvSpPr>
          <p:spPr>
            <a:xfrm>
              <a:off x="0" y="4696933"/>
              <a:ext cx="988828" cy="124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80003" y="4696443"/>
              <a:ext cx="6386400" cy="1244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356300" y="4696443"/>
              <a:ext cx="988828" cy="124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345128" y="4696443"/>
              <a:ext cx="798872" cy="12447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34" name="矩形 22"/>
          <p:cNvSpPr/>
          <p:nvPr/>
        </p:nvSpPr>
        <p:spPr>
          <a:xfrm rot="5400000" flipH="1">
            <a:off x="1644559" y="288744"/>
            <a:ext cx="36000" cy="194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5" name="Google Shape;111;p15"/>
          <p:cNvSpPr txBox="1">
            <a:spLocks/>
          </p:cNvSpPr>
          <p:nvPr/>
        </p:nvSpPr>
        <p:spPr>
          <a:xfrm>
            <a:off x="317286" y="252790"/>
            <a:ext cx="3108494" cy="922612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CN" altLang="en-US" sz="3200" b="1" dirty="0" smtClean="0">
                <a:solidFill>
                  <a:srgbClr val="0070C0"/>
                </a:solidFill>
              </a:rPr>
              <a:t>问题描述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-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例子</a:t>
            </a:r>
            <a:endParaRPr lang="en" sz="3200" b="1" dirty="0">
              <a:solidFill>
                <a:srgbClr val="0070C0"/>
              </a:solidFill>
            </a:endParaRPr>
          </a:p>
        </p:txBody>
      </p:sp>
      <p:graphicFrame>
        <p:nvGraphicFramePr>
          <p:cNvPr id="14" name="表格 7">
            <a:extLst>
              <a:ext uri="{FF2B5EF4-FFF2-40B4-BE49-F238E27FC236}">
                <a16:creationId xmlns:a16="http://schemas.microsoft.com/office/drawing/2014/main" xmlns="" id="{DCD71CD6-D3C3-B345-A193-B05057CCE34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94860" y="1173944"/>
          <a:ext cx="5349704" cy="19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426">
                  <a:extLst>
                    <a:ext uri="{9D8B030D-6E8A-4147-A177-3AD203B41FA5}">
                      <a16:colId xmlns:a16="http://schemas.microsoft.com/office/drawing/2014/main" xmlns="" val="2355012068"/>
                    </a:ext>
                  </a:extLst>
                </a:gridCol>
                <a:gridCol w="1337426">
                  <a:extLst>
                    <a:ext uri="{9D8B030D-6E8A-4147-A177-3AD203B41FA5}">
                      <a16:colId xmlns:a16="http://schemas.microsoft.com/office/drawing/2014/main" xmlns="" val="574781340"/>
                    </a:ext>
                  </a:extLst>
                </a:gridCol>
                <a:gridCol w="1337426">
                  <a:extLst>
                    <a:ext uri="{9D8B030D-6E8A-4147-A177-3AD203B41FA5}">
                      <a16:colId xmlns:a16="http://schemas.microsoft.com/office/drawing/2014/main" xmlns="" val="1913117167"/>
                    </a:ext>
                  </a:extLst>
                </a:gridCol>
                <a:gridCol w="1337426">
                  <a:extLst>
                    <a:ext uri="{9D8B030D-6E8A-4147-A177-3AD203B41FA5}">
                      <a16:colId xmlns:a16="http://schemas.microsoft.com/office/drawing/2014/main" xmlns="" val="4188688773"/>
                    </a:ext>
                  </a:extLst>
                </a:gridCol>
              </a:tblGrid>
              <a:tr h="4890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工件</a:t>
                      </a: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机器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机器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机器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36184026"/>
                  </a:ext>
                </a:extLst>
              </a:tr>
              <a:tr h="4890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工件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30491456"/>
                  </a:ext>
                </a:extLst>
              </a:tr>
              <a:tr h="4890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工件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53843342"/>
                  </a:ext>
                </a:extLst>
              </a:tr>
              <a:tr h="4890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工件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46245681"/>
                  </a:ext>
                </a:extLst>
              </a:tr>
            </a:tbl>
          </a:graphicData>
        </a:graphic>
      </p:graphicFrame>
      <p:pic>
        <p:nvPicPr>
          <p:cNvPr id="16" name="图片 6" descr="手机屏幕的截图&#10;&#10;描述已自动生成">
            <a:extLst>
              <a:ext uri="{FF2B5EF4-FFF2-40B4-BE49-F238E27FC236}">
                <a16:creationId xmlns:a16="http://schemas.microsoft.com/office/drawing/2014/main" xmlns="" id="{D874C88E-A404-2F40-A62A-259904EBF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79" y="3492876"/>
            <a:ext cx="7244793" cy="2858490"/>
          </a:xfrm>
          <a:prstGeom prst="rect">
            <a:avLst/>
          </a:prstGeom>
        </p:spPr>
      </p:pic>
      <p:sp>
        <p:nvSpPr>
          <p:cNvPr id="17" name="文本框 5">
            <a:extLst>
              <a:ext uri="{FF2B5EF4-FFF2-40B4-BE49-F238E27FC236}">
                <a16:creationId xmlns:a16="http://schemas.microsoft.com/office/drawing/2014/main" xmlns="" id="{D3D1FEE9-A27A-2C4E-84E4-276F8A591B91}"/>
              </a:ext>
            </a:extLst>
          </p:cNvPr>
          <p:cNvSpPr txBox="1"/>
          <p:nvPr/>
        </p:nvSpPr>
        <p:spPr>
          <a:xfrm>
            <a:off x="2209312" y="581636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8" name="文本框 8">
            <a:extLst>
              <a:ext uri="{FF2B5EF4-FFF2-40B4-BE49-F238E27FC236}">
                <a16:creationId xmlns:a16="http://schemas.microsoft.com/office/drawing/2014/main" xmlns="" id="{6D7F3722-ACBD-A64B-B9C5-1A9283F97185}"/>
              </a:ext>
            </a:extLst>
          </p:cNvPr>
          <p:cNvSpPr txBox="1"/>
          <p:nvPr/>
        </p:nvSpPr>
        <p:spPr>
          <a:xfrm>
            <a:off x="3489617" y="58175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19" name="文本框 9">
            <a:extLst>
              <a:ext uri="{FF2B5EF4-FFF2-40B4-BE49-F238E27FC236}">
                <a16:creationId xmlns:a16="http://schemas.microsoft.com/office/drawing/2014/main" xmlns="" id="{A774CCE8-CD85-554A-937C-7F9304CBD1A8}"/>
              </a:ext>
            </a:extLst>
          </p:cNvPr>
          <p:cNvSpPr txBox="1"/>
          <p:nvPr/>
        </p:nvSpPr>
        <p:spPr>
          <a:xfrm>
            <a:off x="4368661" y="58169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19</a:t>
            </a:r>
            <a:endParaRPr kumimoji="1" lang="zh-CN" altLang="en-US" dirty="0"/>
          </a:p>
        </p:txBody>
      </p:sp>
      <p:sp>
        <p:nvSpPr>
          <p:cNvPr id="20" name="文本框 10">
            <a:extLst>
              <a:ext uri="{FF2B5EF4-FFF2-40B4-BE49-F238E27FC236}">
                <a16:creationId xmlns:a16="http://schemas.microsoft.com/office/drawing/2014/main" xmlns="" id="{E937522C-2985-794C-8112-B454B6DB68C9}"/>
              </a:ext>
            </a:extLst>
          </p:cNvPr>
          <p:cNvSpPr txBox="1"/>
          <p:nvPr/>
        </p:nvSpPr>
        <p:spPr>
          <a:xfrm>
            <a:off x="4819383" y="581636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21" name="文本框 11">
            <a:extLst>
              <a:ext uri="{FF2B5EF4-FFF2-40B4-BE49-F238E27FC236}">
                <a16:creationId xmlns:a16="http://schemas.microsoft.com/office/drawing/2014/main" xmlns="" id="{5FCD72FC-D820-8F4E-B93F-F029998BA45B}"/>
              </a:ext>
            </a:extLst>
          </p:cNvPr>
          <p:cNvSpPr txBox="1"/>
          <p:nvPr/>
        </p:nvSpPr>
        <p:spPr>
          <a:xfrm>
            <a:off x="6112813" y="581636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32</a:t>
            </a:r>
            <a:endParaRPr kumimoji="1" lang="zh-CN" altLang="en-US" dirty="0"/>
          </a:p>
        </p:txBody>
      </p:sp>
      <p:sp>
        <p:nvSpPr>
          <p:cNvPr id="22" name="文本框 12">
            <a:extLst>
              <a:ext uri="{FF2B5EF4-FFF2-40B4-BE49-F238E27FC236}">
                <a16:creationId xmlns:a16="http://schemas.microsoft.com/office/drawing/2014/main" xmlns="" id="{A6DF5875-5FA8-DB42-8D11-7E24FD62CAD6}"/>
              </a:ext>
            </a:extLst>
          </p:cNvPr>
          <p:cNvSpPr txBox="1"/>
          <p:nvPr/>
        </p:nvSpPr>
        <p:spPr>
          <a:xfrm>
            <a:off x="7079587" y="600103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37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flipH="1">
            <a:off x="2300646" y="6279713"/>
            <a:ext cx="36376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此调度方案对应时间为</a:t>
            </a:r>
            <a:r>
              <a:rPr lang="en-US" altLang="zh-CN" sz="2000" b="1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37</a:t>
            </a:r>
            <a:endParaRPr lang="en-US" sz="2000" b="1" dirty="0" smtClean="0">
              <a:solidFill>
                <a:srgbClr val="FF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5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0" y="6733038"/>
            <a:ext cx="9144000" cy="124962"/>
            <a:chOff x="0" y="4696443"/>
            <a:chExt cx="9144000" cy="124962"/>
          </a:xfrm>
        </p:grpSpPr>
        <p:sp>
          <p:nvSpPr>
            <p:cNvPr id="26" name="Rectangle 25"/>
            <p:cNvSpPr/>
            <p:nvPr/>
          </p:nvSpPr>
          <p:spPr>
            <a:xfrm>
              <a:off x="0" y="4696933"/>
              <a:ext cx="988828" cy="124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80003" y="4696443"/>
              <a:ext cx="6386400" cy="1244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356300" y="4696443"/>
              <a:ext cx="988828" cy="124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345128" y="4696443"/>
              <a:ext cx="798872" cy="12447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34" name="矩形 22"/>
          <p:cNvSpPr/>
          <p:nvPr/>
        </p:nvSpPr>
        <p:spPr>
          <a:xfrm rot="5400000" flipH="1">
            <a:off x="1644559" y="288744"/>
            <a:ext cx="36000" cy="194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5" name="Google Shape;111;p15"/>
          <p:cNvSpPr txBox="1">
            <a:spLocks/>
          </p:cNvSpPr>
          <p:nvPr/>
        </p:nvSpPr>
        <p:spPr>
          <a:xfrm>
            <a:off x="317285" y="252790"/>
            <a:ext cx="2567583" cy="922612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CN" altLang="en-US" sz="3200" b="1" smtClean="0">
                <a:solidFill>
                  <a:srgbClr val="0070C0"/>
                </a:solidFill>
              </a:rPr>
              <a:t>用例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说明</a:t>
            </a:r>
            <a:endParaRPr lang="en" sz="3200" b="1" dirty="0">
              <a:solidFill>
                <a:srgbClr val="0070C0"/>
              </a:solidFill>
            </a:endParaRPr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xmlns="" id="{408398A7-24A0-C74C-BD01-46AAD6113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4559" y="502838"/>
            <a:ext cx="6234765" cy="917575"/>
          </a:xfrm>
        </p:spPr>
        <p:txBody>
          <a:bodyPr>
            <a:normAutofit/>
          </a:bodyPr>
          <a:lstStyle/>
          <a:p>
            <a:r>
              <a:rPr lang="zh-CN" altLang="en-US" sz="1800" b="1" dirty="0">
                <a:solidFill>
                  <a:srgbClr val="0070C0"/>
                </a:solidFill>
              </a:rPr>
              <a:t>每个用例的第一行为两个数字：工件数</a:t>
            </a:r>
            <a:r>
              <a:rPr lang="en-US" altLang="zh-CN" sz="1800" b="1" dirty="0">
                <a:solidFill>
                  <a:srgbClr val="0070C0"/>
                </a:solidFill>
              </a:rPr>
              <a:t>n</a:t>
            </a:r>
            <a:r>
              <a:rPr lang="zh-CN" altLang="en-US" sz="1800" b="1" dirty="0">
                <a:solidFill>
                  <a:srgbClr val="0070C0"/>
                </a:solidFill>
              </a:rPr>
              <a:t>，机器数</a:t>
            </a:r>
            <a:r>
              <a:rPr lang="en-US" altLang="zh-CN" sz="1800" b="1" dirty="0" smtClean="0">
                <a:solidFill>
                  <a:srgbClr val="0070C0"/>
                </a:solidFill>
              </a:rPr>
              <a:t>m</a:t>
            </a:r>
            <a:endParaRPr lang="en-US" altLang="zh-CN" sz="1800" b="1" dirty="0">
              <a:solidFill>
                <a:srgbClr val="0070C0"/>
              </a:solidFill>
            </a:endParaRPr>
          </a:p>
          <a:p>
            <a:r>
              <a:rPr lang="zh-CN" altLang="en-US" sz="1800" b="1" dirty="0">
                <a:solidFill>
                  <a:srgbClr val="0070C0"/>
                </a:solidFill>
              </a:rPr>
              <a:t>接下来有</a:t>
            </a:r>
            <a:r>
              <a:rPr lang="en-US" altLang="zh-CN" sz="1800" b="1" dirty="0">
                <a:solidFill>
                  <a:srgbClr val="0070C0"/>
                </a:solidFill>
              </a:rPr>
              <a:t>n</a:t>
            </a:r>
            <a:r>
              <a:rPr lang="zh-CN" altLang="en-US" sz="1800" b="1" dirty="0">
                <a:solidFill>
                  <a:srgbClr val="0070C0"/>
                </a:solidFill>
              </a:rPr>
              <a:t>行，每行包含</a:t>
            </a:r>
            <a:r>
              <a:rPr lang="en-US" altLang="zh-CN" sz="1800" b="1" dirty="0">
                <a:solidFill>
                  <a:srgbClr val="0070C0"/>
                </a:solidFill>
              </a:rPr>
              <a:t>m</a:t>
            </a:r>
            <a:r>
              <a:rPr lang="zh-CN" altLang="en-US" sz="1800" b="1" dirty="0">
                <a:solidFill>
                  <a:srgbClr val="0070C0"/>
                </a:solidFill>
              </a:rPr>
              <a:t>组数字（机器序号，加工时间）</a:t>
            </a:r>
            <a:endParaRPr lang="en-US" altLang="zh-CN" sz="1800" b="1" dirty="0">
              <a:solidFill>
                <a:srgbClr val="0070C0"/>
              </a:solidFill>
            </a:endParaRPr>
          </a:p>
          <a:p>
            <a:endParaRPr kumimoji="1" lang="en-US" altLang="zh-CN" sz="1800" b="1" dirty="0">
              <a:solidFill>
                <a:srgbClr val="0070C0"/>
              </a:solidFill>
            </a:endParaRPr>
          </a:p>
          <a:p>
            <a:endParaRPr lang="en-US" altLang="zh-CN" sz="1800" b="1" dirty="0">
              <a:solidFill>
                <a:srgbClr val="0070C0"/>
              </a:solidFill>
            </a:endParaRPr>
          </a:p>
        </p:txBody>
      </p:sp>
      <p:sp>
        <p:nvSpPr>
          <p:cNvPr id="24" name="内容占位符 3"/>
          <p:cNvSpPr txBox="1">
            <a:spLocks/>
          </p:cNvSpPr>
          <p:nvPr/>
        </p:nvSpPr>
        <p:spPr>
          <a:xfrm>
            <a:off x="650068" y="1518659"/>
            <a:ext cx="8219256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1200" dirty="0" smtClean="0"/>
              <a:t> instance 0</a:t>
            </a:r>
            <a:endParaRPr lang="zh-CN" altLang="en-US" sz="1200" dirty="0" smtClean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zh-CN" altLang="en-US" sz="1200" dirty="0" smtClean="0"/>
              <a:t> </a:t>
            </a:r>
            <a:r>
              <a:rPr lang="en-US" altLang="zh-CN" sz="1200" dirty="0" smtClean="0"/>
              <a:t>+++++++++++++++++++++++++++++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zh-CN" altLang="en-US" sz="1200" dirty="0" smtClean="0"/>
              <a:t> </a:t>
            </a:r>
            <a:r>
              <a:rPr lang="en-US" altLang="zh-CN" sz="1200" dirty="0" smtClean="0"/>
              <a:t>11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 5</a:t>
            </a:r>
            <a:r>
              <a:rPr lang="zh-CN" altLang="en-US" sz="1200" dirty="0" smtClean="0"/>
              <a:t> </a:t>
            </a:r>
            <a:endParaRPr lang="en-US" altLang="zh-CN" sz="1200" dirty="0" smtClean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zh-CN" altLang="en-US" sz="1200" dirty="0" smtClean="0"/>
              <a:t> </a:t>
            </a:r>
            <a:r>
              <a:rPr lang="en-US" altLang="zh-CN" sz="1200" dirty="0" smtClean="0"/>
              <a:t>0 375 1  12 2 142 3 245 4 412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zh-CN" altLang="en-US" sz="1200" dirty="0" smtClean="0"/>
              <a:t> </a:t>
            </a:r>
            <a:r>
              <a:rPr lang="en-US" altLang="zh-CN" sz="1200" dirty="0" smtClean="0"/>
              <a:t>0 632 1 452 2 758 3 278 4 398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zh-CN" altLang="en-US" sz="1200" dirty="0" smtClean="0"/>
              <a:t> </a:t>
            </a:r>
            <a:r>
              <a:rPr lang="en-US" altLang="zh-CN" sz="1200" dirty="0" smtClean="0"/>
              <a:t>0  12 1 876 2 124 3 534 4 765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zh-CN" altLang="en-US" sz="1200" dirty="0" smtClean="0"/>
              <a:t> </a:t>
            </a:r>
            <a:r>
              <a:rPr lang="en-US" altLang="zh-CN" sz="1200" dirty="0" smtClean="0"/>
              <a:t>0 460 1 542 2 523 3 120 4 499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zh-CN" altLang="en-US" sz="1200" dirty="0" smtClean="0"/>
              <a:t> </a:t>
            </a:r>
            <a:r>
              <a:rPr lang="en-US" altLang="zh-CN" sz="1200" dirty="0" smtClean="0"/>
              <a:t>0 528 1 101 2 789 3 124 4 999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zh-CN" altLang="en-US" sz="1200" dirty="0" smtClean="0"/>
              <a:t> </a:t>
            </a:r>
            <a:r>
              <a:rPr lang="en-US" altLang="zh-CN" sz="1200" dirty="0" smtClean="0"/>
              <a:t>0 796 1 245 2 632 3 375 4 123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zh-CN" altLang="en-US" sz="1200" dirty="0" smtClean="0"/>
              <a:t> </a:t>
            </a:r>
            <a:r>
              <a:rPr lang="en-US" altLang="zh-CN" sz="1200" dirty="0" smtClean="0"/>
              <a:t>0 532 1 230 2 543 3 896 4 452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zh-CN" altLang="en-US" sz="1200" dirty="0" smtClean="0"/>
              <a:t> </a:t>
            </a:r>
            <a:r>
              <a:rPr lang="en-US" altLang="zh-CN" sz="1200" dirty="0" smtClean="0"/>
              <a:t>0  14 1 124 2 214 3 543 4 785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zh-CN" altLang="en-US" sz="1200" dirty="0" smtClean="0"/>
              <a:t> </a:t>
            </a:r>
            <a:r>
              <a:rPr lang="en-US" altLang="zh-CN" sz="1200" dirty="0" smtClean="0"/>
              <a:t>0 257 1 527 2 753 3 210 4 463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zh-CN" altLang="en-US" sz="1200" dirty="0" smtClean="0"/>
              <a:t> </a:t>
            </a:r>
            <a:r>
              <a:rPr lang="en-US" altLang="zh-CN" sz="1200" dirty="0" smtClean="0"/>
              <a:t>0 896 1 896 2 214 3 258 4 259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zh-CN" altLang="en-US" sz="1200" dirty="0" smtClean="0"/>
              <a:t> </a:t>
            </a:r>
            <a:r>
              <a:rPr lang="en-US" altLang="zh-CN" sz="1200" dirty="0" smtClean="0"/>
              <a:t>0 532 1 302 2 501 3 765 4 988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zh-CN" altLang="en-US" sz="1200" dirty="0" smtClean="0"/>
              <a:t> </a:t>
            </a:r>
            <a:r>
              <a:rPr lang="en-US" altLang="zh-CN" sz="1200" dirty="0" smtClean="0"/>
              <a:t>+++++++++++++++++++++++++++++</a:t>
            </a:r>
          </a:p>
          <a:p>
            <a:pPr lvl="1" algn="just"/>
            <a:endParaRPr lang="en-US" altLang="zh-CN" sz="1200" dirty="0" smtClean="0"/>
          </a:p>
          <a:p>
            <a:pPr algn="just"/>
            <a:r>
              <a:rPr lang="en-US" altLang="zh-CN" sz="1200" dirty="0" smtClean="0">
                <a:solidFill>
                  <a:prstClr val="black"/>
                </a:solidFill>
              </a:rPr>
              <a:t>optimum</a:t>
            </a:r>
            <a:r>
              <a:rPr lang="zh-CN" altLang="en-US" sz="1200" dirty="0" smtClean="0">
                <a:solidFill>
                  <a:prstClr val="black"/>
                </a:solidFill>
              </a:rPr>
              <a:t> </a:t>
            </a:r>
            <a:r>
              <a:rPr lang="en-US" altLang="zh-CN" sz="1200" dirty="0" smtClean="0">
                <a:solidFill>
                  <a:prstClr val="black"/>
                </a:solidFill>
              </a:rPr>
              <a:t>result</a:t>
            </a:r>
            <a:r>
              <a:rPr lang="zh-CN" altLang="en-US" sz="1200" dirty="0" smtClean="0">
                <a:solidFill>
                  <a:prstClr val="black"/>
                </a:solidFill>
              </a:rPr>
              <a:t>：</a:t>
            </a:r>
            <a:r>
              <a:rPr lang="en-US" altLang="zh-CN" sz="1200" dirty="0" smtClean="0">
                <a:solidFill>
                  <a:prstClr val="black"/>
                </a:solidFill>
              </a:rPr>
              <a:t>7038</a:t>
            </a:r>
            <a:endParaRPr lang="en-US" altLang="zh-CN" sz="1200" dirty="0" smtClean="0"/>
          </a:p>
          <a:p>
            <a:endParaRPr lang="en-US" altLang="zh-CN" sz="1200" dirty="0"/>
          </a:p>
        </p:txBody>
      </p:sp>
      <p:sp>
        <p:nvSpPr>
          <p:cNvPr id="30" name="文本框 2">
            <a:extLst>
              <a:ext uri="{FF2B5EF4-FFF2-40B4-BE49-F238E27FC236}">
                <a16:creationId xmlns:a16="http://schemas.microsoft.com/office/drawing/2014/main" xmlns="" id="{0578DDA4-EE8B-BF45-B2D3-F8116C0F2294}"/>
              </a:ext>
            </a:extLst>
          </p:cNvPr>
          <p:cNvSpPr txBox="1"/>
          <p:nvPr/>
        </p:nvSpPr>
        <p:spPr>
          <a:xfrm>
            <a:off x="3815431" y="2274759"/>
            <a:ext cx="355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70C0"/>
                </a:solidFill>
              </a:rPr>
              <a:t>第一行表示有</a:t>
            </a:r>
            <a:r>
              <a:rPr kumimoji="1" lang="en-US" altLang="zh-CN" dirty="0">
                <a:solidFill>
                  <a:srgbClr val="0070C0"/>
                </a:solidFill>
              </a:rPr>
              <a:t>11</a:t>
            </a:r>
            <a:r>
              <a:rPr kumimoji="1" lang="zh-CN" altLang="en-US" dirty="0">
                <a:solidFill>
                  <a:srgbClr val="0070C0"/>
                </a:solidFill>
              </a:rPr>
              <a:t>个工件，</a:t>
            </a:r>
            <a:r>
              <a:rPr kumimoji="1" lang="en-US" altLang="zh-CN" dirty="0">
                <a:solidFill>
                  <a:srgbClr val="0070C0"/>
                </a:solidFill>
              </a:rPr>
              <a:t>5</a:t>
            </a:r>
            <a:r>
              <a:rPr kumimoji="1" lang="zh-CN" altLang="en-US" dirty="0">
                <a:solidFill>
                  <a:srgbClr val="0070C0"/>
                </a:solidFill>
              </a:rPr>
              <a:t>个机器</a:t>
            </a:r>
          </a:p>
        </p:txBody>
      </p:sp>
      <p:sp>
        <p:nvSpPr>
          <p:cNvPr id="31" name="文本框 5">
            <a:extLst>
              <a:ext uri="{FF2B5EF4-FFF2-40B4-BE49-F238E27FC236}">
                <a16:creationId xmlns:a16="http://schemas.microsoft.com/office/drawing/2014/main" xmlns="" id="{60021375-239F-234A-AF30-333C6B5E7F9C}"/>
              </a:ext>
            </a:extLst>
          </p:cNvPr>
          <p:cNvSpPr txBox="1"/>
          <p:nvPr/>
        </p:nvSpPr>
        <p:spPr>
          <a:xfrm>
            <a:off x="3815431" y="3084215"/>
            <a:ext cx="4514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070C0"/>
                </a:solidFill>
              </a:rPr>
              <a:t>第二行表示第一个工件在机器</a:t>
            </a:r>
            <a:r>
              <a:rPr kumimoji="1" lang="en-US" altLang="zh-CN" dirty="0">
                <a:solidFill>
                  <a:srgbClr val="0070C0"/>
                </a:solidFill>
              </a:rPr>
              <a:t>0</a:t>
            </a:r>
            <a:r>
              <a:rPr kumimoji="1" lang="zh-CN" altLang="en-US" dirty="0">
                <a:solidFill>
                  <a:srgbClr val="0070C0"/>
                </a:solidFill>
              </a:rPr>
              <a:t>的加工时间为</a:t>
            </a:r>
            <a:r>
              <a:rPr kumimoji="1" lang="en-US" altLang="zh-CN" dirty="0">
                <a:solidFill>
                  <a:srgbClr val="0070C0"/>
                </a:solidFill>
              </a:rPr>
              <a:t>375</a:t>
            </a:r>
            <a:r>
              <a:rPr kumimoji="1" lang="zh-CN" altLang="en-US" dirty="0">
                <a:solidFill>
                  <a:srgbClr val="0070C0"/>
                </a:solidFill>
              </a:rPr>
              <a:t>单位时间，在机器</a:t>
            </a:r>
            <a:r>
              <a:rPr kumimoji="1" lang="en-US" altLang="zh-CN" dirty="0">
                <a:solidFill>
                  <a:srgbClr val="0070C0"/>
                </a:solidFill>
              </a:rPr>
              <a:t>1</a:t>
            </a:r>
            <a:r>
              <a:rPr kumimoji="1" lang="zh-CN" altLang="en-US" dirty="0">
                <a:solidFill>
                  <a:srgbClr val="0070C0"/>
                </a:solidFill>
              </a:rPr>
              <a:t>的加工时间为</a:t>
            </a:r>
            <a:r>
              <a:rPr kumimoji="1" lang="en-US" altLang="zh-CN" dirty="0">
                <a:solidFill>
                  <a:srgbClr val="0070C0"/>
                </a:solidFill>
              </a:rPr>
              <a:t>12</a:t>
            </a:r>
            <a:r>
              <a:rPr kumimoji="1" lang="zh-CN" altLang="en-US" dirty="0">
                <a:solidFill>
                  <a:srgbClr val="0070C0"/>
                </a:solidFill>
              </a:rPr>
              <a:t>单位时间，在机器</a:t>
            </a:r>
            <a:r>
              <a:rPr kumimoji="1" lang="en-US" altLang="zh-CN" dirty="0">
                <a:solidFill>
                  <a:srgbClr val="0070C0"/>
                </a:solidFill>
              </a:rPr>
              <a:t>2</a:t>
            </a:r>
            <a:r>
              <a:rPr kumimoji="1" lang="zh-CN" altLang="en-US" dirty="0">
                <a:solidFill>
                  <a:srgbClr val="0070C0"/>
                </a:solidFill>
              </a:rPr>
              <a:t>的加工时间为</a:t>
            </a:r>
            <a:r>
              <a:rPr kumimoji="1" lang="en-US" altLang="zh-CN" dirty="0">
                <a:solidFill>
                  <a:srgbClr val="0070C0"/>
                </a:solidFill>
              </a:rPr>
              <a:t>142</a:t>
            </a:r>
            <a:r>
              <a:rPr kumimoji="1" lang="zh-CN" altLang="en-US" dirty="0">
                <a:solidFill>
                  <a:srgbClr val="0070C0"/>
                </a:solidFill>
              </a:rPr>
              <a:t>单位时间，在机器</a:t>
            </a:r>
            <a:r>
              <a:rPr kumimoji="1" lang="en-US" altLang="zh-CN" dirty="0">
                <a:solidFill>
                  <a:srgbClr val="0070C0"/>
                </a:solidFill>
              </a:rPr>
              <a:t>3</a:t>
            </a:r>
            <a:r>
              <a:rPr kumimoji="1" lang="zh-CN" altLang="en-US" dirty="0">
                <a:solidFill>
                  <a:srgbClr val="0070C0"/>
                </a:solidFill>
              </a:rPr>
              <a:t>的加工时间为</a:t>
            </a:r>
            <a:r>
              <a:rPr kumimoji="1" lang="en-US" altLang="zh-CN" dirty="0">
                <a:solidFill>
                  <a:srgbClr val="0070C0"/>
                </a:solidFill>
              </a:rPr>
              <a:t>245</a:t>
            </a:r>
            <a:r>
              <a:rPr kumimoji="1" lang="zh-CN" altLang="en-US" dirty="0">
                <a:solidFill>
                  <a:srgbClr val="0070C0"/>
                </a:solidFill>
              </a:rPr>
              <a:t>单位时间，在机器</a:t>
            </a:r>
            <a:r>
              <a:rPr kumimoji="1" lang="en-US" altLang="zh-CN" dirty="0">
                <a:solidFill>
                  <a:srgbClr val="0070C0"/>
                </a:solidFill>
              </a:rPr>
              <a:t>4</a:t>
            </a:r>
            <a:r>
              <a:rPr kumimoji="1" lang="zh-CN" altLang="en-US" dirty="0">
                <a:solidFill>
                  <a:srgbClr val="0070C0"/>
                </a:solidFill>
              </a:rPr>
              <a:t>的加工时间为</a:t>
            </a:r>
            <a:r>
              <a:rPr kumimoji="1" lang="en-US" altLang="zh-CN" dirty="0">
                <a:solidFill>
                  <a:srgbClr val="0070C0"/>
                </a:solidFill>
              </a:rPr>
              <a:t>412</a:t>
            </a:r>
            <a:r>
              <a:rPr kumimoji="1" lang="zh-CN" altLang="en-US" dirty="0">
                <a:solidFill>
                  <a:srgbClr val="0070C0"/>
                </a:solidFill>
              </a:rPr>
              <a:t>单位时间</a:t>
            </a:r>
            <a:endParaRPr kumimoji="1" lang="en-US" altLang="zh-CN" dirty="0">
              <a:solidFill>
                <a:srgbClr val="0070C0"/>
              </a:solidFill>
            </a:endParaRPr>
          </a:p>
          <a:p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32" name="文本框 6">
            <a:extLst>
              <a:ext uri="{FF2B5EF4-FFF2-40B4-BE49-F238E27FC236}">
                <a16:creationId xmlns:a16="http://schemas.microsoft.com/office/drawing/2014/main" xmlns="" id="{9EFCFDA4-DA19-B349-9FE6-A1FCBAE4C5AC}"/>
              </a:ext>
            </a:extLst>
          </p:cNvPr>
          <p:cNvSpPr txBox="1"/>
          <p:nvPr/>
        </p:nvSpPr>
        <p:spPr>
          <a:xfrm>
            <a:off x="3815430" y="4906724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070C0"/>
                </a:solidFill>
              </a:rPr>
              <a:t>这个示例的最优加工时间为</a:t>
            </a:r>
            <a:r>
              <a:rPr kumimoji="1" lang="en-US" altLang="zh-CN" dirty="0">
                <a:solidFill>
                  <a:srgbClr val="0070C0"/>
                </a:solidFill>
              </a:rPr>
              <a:t>7038</a:t>
            </a:r>
            <a:r>
              <a:rPr kumimoji="1" lang="zh-CN" altLang="en-US" dirty="0">
                <a:solidFill>
                  <a:srgbClr val="0070C0"/>
                </a:solidFill>
              </a:rPr>
              <a:t>单位时间</a:t>
            </a:r>
          </a:p>
        </p:txBody>
      </p:sp>
    </p:spTree>
    <p:extLst>
      <p:ext uri="{BB962C8B-B14F-4D97-AF65-F5344CB8AC3E}">
        <p14:creationId xmlns:p14="http://schemas.microsoft.com/office/powerpoint/2010/main" val="83739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0" y="6733038"/>
            <a:ext cx="9144000" cy="124962"/>
            <a:chOff x="0" y="4696443"/>
            <a:chExt cx="9144000" cy="124962"/>
          </a:xfrm>
        </p:grpSpPr>
        <p:sp>
          <p:nvSpPr>
            <p:cNvPr id="26" name="Rectangle 25"/>
            <p:cNvSpPr/>
            <p:nvPr/>
          </p:nvSpPr>
          <p:spPr>
            <a:xfrm>
              <a:off x="0" y="4696933"/>
              <a:ext cx="988828" cy="124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80003" y="4696443"/>
              <a:ext cx="6386400" cy="1244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356300" y="4696443"/>
              <a:ext cx="988828" cy="124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345128" y="4696443"/>
              <a:ext cx="798872" cy="12447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34" name="矩形 22"/>
          <p:cNvSpPr/>
          <p:nvPr/>
        </p:nvSpPr>
        <p:spPr>
          <a:xfrm rot="5400000" flipH="1">
            <a:off x="1644559" y="288744"/>
            <a:ext cx="36000" cy="194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5" name="Google Shape;111;p15"/>
          <p:cNvSpPr txBox="1">
            <a:spLocks/>
          </p:cNvSpPr>
          <p:nvPr/>
        </p:nvSpPr>
        <p:spPr>
          <a:xfrm>
            <a:off x="317284" y="252790"/>
            <a:ext cx="4435019" cy="922612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CN" altLang="en-US" sz="3200" b="1" dirty="0" smtClean="0">
                <a:solidFill>
                  <a:srgbClr val="0070C0"/>
                </a:solidFill>
              </a:rPr>
              <a:t>评分</a:t>
            </a:r>
            <a:r>
              <a:rPr lang="zh-CN" altLang="en-US" sz="3200" b="1" smtClean="0">
                <a:solidFill>
                  <a:srgbClr val="0070C0"/>
                </a:solidFill>
              </a:rPr>
              <a:t>标准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—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代码（</a:t>
            </a:r>
            <a:r>
              <a:rPr lang="en-US" altLang="zh-CN" sz="3200" b="1" dirty="0" smtClean="0">
                <a:solidFill>
                  <a:srgbClr val="0070C0"/>
                </a:solidFill>
              </a:rPr>
              <a:t>20</a:t>
            </a:r>
            <a:r>
              <a:rPr lang="zh-CN" altLang="en-US" sz="3200" b="1" dirty="0" smtClean="0">
                <a:solidFill>
                  <a:srgbClr val="0070C0"/>
                </a:solidFill>
              </a:rPr>
              <a:t>分）</a:t>
            </a:r>
            <a:endParaRPr lang="en" sz="32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xmlns="" id="{067A6002-79D6-B04E-832B-056E85B57A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b="1" dirty="0" smtClean="0">
                    <a:solidFill>
                      <a:srgbClr val="0070C0"/>
                    </a:solidFill>
                  </a:rPr>
                  <a:t>代码结果</a:t>
                </a:r>
                <a:r>
                  <a:rPr lang="en-US" altLang="zh-CN" sz="1800" b="1" dirty="0">
                    <a:solidFill>
                      <a:srgbClr val="0070C0"/>
                    </a:solidFill>
                  </a:rPr>
                  <a:t>-10</a:t>
                </a:r>
                <a:r>
                  <a:rPr lang="zh-CN" altLang="en-US" sz="1800" b="1" dirty="0">
                    <a:solidFill>
                      <a:srgbClr val="0070C0"/>
                    </a:solidFill>
                  </a:rPr>
                  <a:t>分</a:t>
                </a:r>
                <a:endParaRPr lang="en-US" altLang="zh-CN" sz="1800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zh-CN" altLang="en-US" sz="1800" b="1" dirty="0">
                    <a:solidFill>
                      <a:srgbClr val="0070C0"/>
                    </a:solidFill>
                  </a:rPr>
                  <a:t>共</a:t>
                </a:r>
                <a:r>
                  <a:rPr lang="en-US" altLang="zh-CN" sz="1800" b="1" dirty="0">
                    <a:solidFill>
                      <a:srgbClr val="0070C0"/>
                    </a:solidFill>
                  </a:rPr>
                  <a:t>10</a:t>
                </a:r>
                <a:r>
                  <a:rPr lang="zh-CN" altLang="en-US" sz="1800" b="1" dirty="0">
                    <a:solidFill>
                      <a:srgbClr val="0070C0"/>
                    </a:solidFill>
                  </a:rPr>
                  <a:t>个测试用例</a:t>
                </a:r>
                <a:r>
                  <a:rPr lang="zh-CN" altLang="en-US" sz="1800" b="1" dirty="0" smtClean="0">
                    <a:solidFill>
                      <a:srgbClr val="0070C0"/>
                    </a:solidFill>
                  </a:rPr>
                  <a:t>（不包含前述示例）</a:t>
                </a:r>
                <a:endParaRPr lang="en-US" altLang="zh-CN" sz="1800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zh-CN" altLang="en-US" sz="1800" b="1" dirty="0">
                    <a:solidFill>
                      <a:srgbClr val="0070C0"/>
                    </a:solidFill>
                  </a:rPr>
                  <a:t>每个用例得分：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1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1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𝒓𝒆𝒔𝒖𝒍𝒕</m:t>
                        </m:r>
                        <m:r>
                          <a:rPr lang="en-US" altLang="zh-CN" sz="1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zh-CN" sz="1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𝒓𝒆𝒔𝒖𝒍</m:t>
                        </m:r>
                        <m:sSup>
                          <m:sSupPr>
                            <m:ctrlPr>
                              <a:rPr lang="en-US" altLang="zh-CN" sz="1800" b="1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en-US" altLang="zh-CN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a:rPr lang="en-US" altLang="zh-CN" sz="1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𝒓𝒆𝒔𝒖𝒍</m:t>
                        </m:r>
                        <m:sSup>
                          <m:sSupPr>
                            <m:ctrlPr>
                              <a:rPr lang="en-US" altLang="zh-CN" sz="1800" b="1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en-US" altLang="zh-CN" sz="1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1800" b="1" dirty="0">
                  <a:solidFill>
                    <a:srgbClr val="0070C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𝒓𝒆𝒔𝒖𝒍𝒕</m:t>
                    </m:r>
                  </m:oMath>
                </a14:m>
                <a:r>
                  <a:rPr lang="zh-CN" altLang="en-US" sz="1800" b="1" dirty="0">
                    <a:solidFill>
                      <a:srgbClr val="0070C0"/>
                    </a:solidFill>
                  </a:rPr>
                  <a:t>：代码运行结果</a:t>
                </a:r>
                <a:endParaRPr lang="en-US" altLang="zh-CN" sz="1800" b="1" dirty="0">
                  <a:solidFill>
                    <a:srgbClr val="0070C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𝒓𝒆𝒔𝒖𝒍</m:t>
                    </m:r>
                    <m:sSup>
                      <m:sSupPr>
                        <m:ctrlP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1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zh-CN" altLang="en-US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1800" b="1" dirty="0" smtClean="0">
                    <a:solidFill>
                      <a:srgbClr val="0070C0"/>
                    </a:solidFill>
                  </a:rPr>
                  <a:t>：参考值</a:t>
                </a:r>
                <a:endParaRPr lang="en-US" altLang="zh-CN" sz="1800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zh-CN" altLang="en-US" sz="1800" b="1" dirty="0">
                    <a:solidFill>
                      <a:srgbClr val="0070C0"/>
                    </a:solidFill>
                  </a:rPr>
                  <a:t>每个用例最高</a:t>
                </a:r>
                <a:r>
                  <a:rPr lang="en-US" altLang="zh-CN" sz="1800" b="1" dirty="0">
                    <a:solidFill>
                      <a:srgbClr val="0070C0"/>
                    </a:solidFill>
                  </a:rPr>
                  <a:t>1</a:t>
                </a:r>
                <a:r>
                  <a:rPr lang="zh-CN" altLang="en-US" sz="1800" b="1" dirty="0">
                    <a:solidFill>
                      <a:srgbClr val="0070C0"/>
                    </a:solidFill>
                  </a:rPr>
                  <a:t>分，最低</a:t>
                </a:r>
                <a:r>
                  <a:rPr lang="en-US" altLang="zh-CN" sz="1800" b="1" dirty="0">
                    <a:solidFill>
                      <a:srgbClr val="0070C0"/>
                    </a:solidFill>
                  </a:rPr>
                  <a:t>0</a:t>
                </a:r>
                <a:r>
                  <a:rPr lang="zh-CN" altLang="en-US" sz="1800" b="1" dirty="0">
                    <a:solidFill>
                      <a:srgbClr val="0070C0"/>
                    </a:solidFill>
                  </a:rPr>
                  <a:t>分</a:t>
                </a:r>
                <a:endParaRPr lang="en-US" altLang="zh-CN" sz="1800" b="1" dirty="0">
                  <a:solidFill>
                    <a:srgbClr val="0070C0"/>
                  </a:solidFill>
                </a:endParaRPr>
              </a:p>
              <a:p>
                <a:pPr lvl="1"/>
                <a:r>
                  <a:rPr kumimoji="1" lang="zh-CN" altLang="en-US" sz="1800" b="1" dirty="0" smtClean="0">
                    <a:solidFill>
                      <a:srgbClr val="FF0000"/>
                    </a:solidFill>
                  </a:rPr>
                  <a:t>不允许直接调用模拟退火程序包，需要有算法过程代码</a:t>
                </a:r>
                <a:endParaRPr kumimoji="1" lang="zh-CN" alt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67A6002-79D6-B04E-832B-056E85B57A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2"/>
                <a:stretch>
                  <a:fillRect l="-406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904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2000" i="1" smtClean="0">
            <a:latin typeface="Cambria Math" charset="0"/>
            <a:ea typeface="Cambria Math" charset="0"/>
            <a:cs typeface="Cambria Math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16669</TotalTime>
  <Words>906</Words>
  <Application>Microsoft Macintosh PowerPoint</Application>
  <PresentationFormat>On-screen Show (4:3)</PresentationFormat>
  <Paragraphs>140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Calibri Light</vt:lpstr>
      <vt:lpstr>Cambria Math</vt:lpstr>
      <vt:lpstr>Songti SC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物联网频谱资源分配 与拍卖机制</dc:title>
  <dc:creator>Microsoft Office User</dc:creator>
  <cp:lastModifiedBy>Microsoft Office User</cp:lastModifiedBy>
  <cp:revision>2119</cp:revision>
  <dcterms:created xsi:type="dcterms:W3CDTF">2020-11-02T06:09:08Z</dcterms:created>
  <dcterms:modified xsi:type="dcterms:W3CDTF">2021-03-27T14:17:30Z</dcterms:modified>
</cp:coreProperties>
</file>